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9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G+wHVwERmnEfnG3W2Mz37qYth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07F4F8-64E6-49E5-A17E-D6E5D8F06EB0}">
  <a:tblStyle styleId="{AD07F4F8-64E6-49E5-A17E-D6E5D8F06EB0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8"/>
          </a:solidFill>
        </a:fill>
      </a:tcStyle>
    </a:wholeTbl>
    <a:band1H>
      <a:tcTxStyle/>
      <a:tcStyle>
        <a:tcBdr/>
        <a:fill>
          <a:solidFill>
            <a:srgbClr val="DDED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D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070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5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3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5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5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5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5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5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35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35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5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35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35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5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5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35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5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35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5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5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35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5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5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35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5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35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5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35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5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35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5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5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5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35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35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5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35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35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5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35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5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35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5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5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35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5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35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5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5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35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35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5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5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35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5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35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35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5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파노라마 그림">
  <p:cSld name="캡션 있는 파노라마 그림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4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4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8" name="Google Shape;168;p44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캡션">
  <p:cSld name="제목 및 캡션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4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인용문">
  <p:cSld name="캡션 있는 인용문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6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46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5" name="Google Shape;185;p46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ko-KR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46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ko-KR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명함">
  <p:cSld name="명함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7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4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열">
  <p:cSld name="3열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8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열 3개">
  <p:cSld name="그림 열 3개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9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49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08" name="Google Shape;208;p49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49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1" name="Google Shape;211;p49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49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49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4" name="Google Shape;214;p49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4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0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1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body" idx="1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5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7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9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9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39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9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39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2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2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4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3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1" name="Google Shape;161;p43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4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4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34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34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34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34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34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34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34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3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34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34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34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4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34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34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34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34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34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3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4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4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34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4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34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4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34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34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4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34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4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34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34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4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4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34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4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34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34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4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3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/>
          <p:nvPr/>
        </p:nvSpPr>
        <p:spPr>
          <a:xfrm>
            <a:off x="1481666" y="3013501"/>
            <a:ext cx="66124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나뭇가지</a:t>
            </a:r>
            <a:r>
              <a:rPr lang="ko-KR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ko-KR" sz="4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_ </a:t>
            </a:r>
            <a:r>
              <a:rPr lang="ko-KR"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캡스톤 디자인 설계서</a:t>
            </a:r>
            <a:endParaRPr/>
          </a:p>
        </p:txBody>
      </p:sp>
      <p:sp>
        <p:nvSpPr>
          <p:cNvPr id="235" name="Google Shape;235;p1"/>
          <p:cNvSpPr txBox="1"/>
          <p:nvPr/>
        </p:nvSpPr>
        <p:spPr>
          <a:xfrm>
            <a:off x="10542059" y="0"/>
            <a:ext cx="164994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 [SW융합캡스톤디자인I]</a:t>
            </a:r>
            <a:b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 prof. 김도현 교수님</a:t>
            </a:r>
            <a:endParaRPr/>
          </a:p>
        </p:txBody>
      </p:sp>
      <p:sp>
        <p:nvSpPr>
          <p:cNvPr id="236" name="Google Shape;236;p1"/>
          <p:cNvSpPr txBox="1"/>
          <p:nvPr/>
        </p:nvSpPr>
        <p:spPr>
          <a:xfrm>
            <a:off x="1481666" y="3844498"/>
            <a:ext cx="4143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 2019108280 컴퓨터공학전공 한인철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0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화면 설계</a:t>
            </a:r>
            <a:endParaRPr/>
          </a:p>
        </p:txBody>
      </p:sp>
      <p:pic>
        <p:nvPicPr>
          <p:cNvPr id="374" name="Google Shape;3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909" y="1719001"/>
            <a:ext cx="2160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9750" y="1714500"/>
            <a:ext cx="2160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47432" y="1714499"/>
            <a:ext cx="2160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3591" y="1719001"/>
            <a:ext cx="2160000" cy="342449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0"/>
          <p:cNvSpPr txBox="1"/>
          <p:nvPr/>
        </p:nvSpPr>
        <p:spPr>
          <a:xfrm>
            <a:off x="665909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즐겨찾기 화면</a:t>
            </a:r>
            <a:endParaRPr/>
          </a:p>
        </p:txBody>
      </p:sp>
      <p:sp>
        <p:nvSpPr>
          <p:cNvPr id="379" name="Google Shape;379;p10"/>
          <p:cNvSpPr txBox="1"/>
          <p:nvPr/>
        </p:nvSpPr>
        <p:spPr>
          <a:xfrm>
            <a:off x="3459750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틀린 문제 화면</a:t>
            </a:r>
            <a:endParaRPr/>
          </a:p>
        </p:txBody>
      </p:sp>
      <p:sp>
        <p:nvSpPr>
          <p:cNvPr id="380" name="Google Shape;380;p10"/>
          <p:cNvSpPr txBox="1"/>
          <p:nvPr/>
        </p:nvSpPr>
        <p:spPr>
          <a:xfrm>
            <a:off x="6253591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관심 문제 화면</a:t>
            </a:r>
            <a:endParaRPr/>
          </a:p>
        </p:txBody>
      </p:sp>
      <p:sp>
        <p:nvSpPr>
          <p:cNvPr id="381" name="Google Shape;381;p10"/>
          <p:cNvSpPr txBox="1"/>
          <p:nvPr/>
        </p:nvSpPr>
        <p:spPr>
          <a:xfrm>
            <a:off x="9047432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즐겨찾기 문제 화면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1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화면 설계</a:t>
            </a:r>
            <a:endParaRPr/>
          </a:p>
        </p:txBody>
      </p:sp>
      <p:pic>
        <p:nvPicPr>
          <p:cNvPr id="387" name="Google Shape;38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6000" y="1712249"/>
            <a:ext cx="2160000" cy="342449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1"/>
          <p:cNvSpPr txBox="1"/>
          <p:nvPr/>
        </p:nvSpPr>
        <p:spPr>
          <a:xfrm>
            <a:off x="7176000" y="5313045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상점 화면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626897-CBB5-DA9E-7CAA-F6DC3FF36E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7392" y="1712249"/>
            <a:ext cx="2160000" cy="3429000"/>
          </a:xfrm>
          <a:prstGeom prst="rect">
            <a:avLst/>
          </a:prstGeom>
        </p:spPr>
      </p:pic>
      <p:sp>
        <p:nvSpPr>
          <p:cNvPr id="3" name="Google Shape;379;p10">
            <a:extLst>
              <a:ext uri="{FF2B5EF4-FFF2-40B4-BE49-F238E27FC236}">
                <a16:creationId xmlns:a16="http://schemas.microsoft.com/office/drawing/2014/main" id="{6AC79DBA-9507-6F9B-0FA2-7EE4DF4AA429}"/>
              </a:ext>
            </a:extLst>
          </p:cNvPr>
          <p:cNvSpPr txBox="1"/>
          <p:nvPr/>
        </p:nvSpPr>
        <p:spPr>
          <a:xfrm>
            <a:off x="2537392" y="5313045"/>
            <a:ext cx="2160000" cy="36929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업적 화면</a:t>
            </a:r>
            <a:endParaRPr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기능 설계</a:t>
            </a:r>
            <a:endParaRPr/>
          </a:p>
        </p:txBody>
      </p:sp>
      <p:pic>
        <p:nvPicPr>
          <p:cNvPr id="394" name="Google Shape;39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9000"/>
            <a:ext cx="2160000" cy="3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2"/>
          <p:cNvSpPr txBox="1"/>
          <p:nvPr/>
        </p:nvSpPr>
        <p:spPr>
          <a:xfrm>
            <a:off x="3963209" y="1719000"/>
            <a:ext cx="2160000" cy="230832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타이틀 화면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처음 앱 실행 시,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화면에 띄워주는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표시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화면 아무 곳이나 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눌러서 진행 가능</a:t>
            </a:r>
            <a:endParaRPr/>
          </a:p>
        </p:txBody>
      </p:sp>
      <p:pic>
        <p:nvPicPr>
          <p:cNvPr id="396" name="Google Shape;39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6843" y="1719000"/>
            <a:ext cx="2160000" cy="3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2"/>
          <p:cNvSpPr txBox="1"/>
          <p:nvPr/>
        </p:nvSpPr>
        <p:spPr>
          <a:xfrm>
            <a:off x="9331643" y="1719000"/>
            <a:ext cx="2160000" cy="258532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 – 1. 로그인 선택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자신이 원하는 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계정에 맞추어 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로그인 가능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외부 계정이 없을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시, 비회원 로그인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기능 지원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기능 설계</a:t>
            </a:r>
            <a:endParaRPr/>
          </a:p>
        </p:txBody>
      </p:sp>
      <p:pic>
        <p:nvPicPr>
          <p:cNvPr id="403" name="Google Shape;40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0000" y="1719000"/>
            <a:ext cx="2160000" cy="3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3"/>
          <p:cNvSpPr txBox="1"/>
          <p:nvPr/>
        </p:nvSpPr>
        <p:spPr>
          <a:xfrm>
            <a:off x="3963208" y="1719000"/>
            <a:ext cx="2375447" cy="147732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 – 2. 비회원 로그인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게스트 로그인 시,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데이터 저장이 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불가한 정보를 제공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4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기능 설계</a:t>
            </a:r>
            <a:endParaRPr/>
          </a:p>
        </p:txBody>
      </p:sp>
      <p:pic>
        <p:nvPicPr>
          <p:cNvPr id="410" name="Google Shape;4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0000"/>
            <a:ext cx="216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6843" y="1719000"/>
            <a:ext cx="2160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4"/>
          <p:cNvSpPr txBox="1"/>
          <p:nvPr/>
        </p:nvSpPr>
        <p:spPr>
          <a:xfrm>
            <a:off x="3963209" y="1719000"/>
            <a:ext cx="2160000" cy="286232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 메인 화면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로그인 시, 처음 보여지는 화면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던전 선택과 리더보드 버튼 이용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출석과 우편함의 위젯 기능 이용</a:t>
            </a:r>
            <a:endParaRPr/>
          </a:p>
        </p:txBody>
      </p:sp>
      <p:sp>
        <p:nvSpPr>
          <p:cNvPr id="413" name="Google Shape;413;p14"/>
          <p:cNvSpPr txBox="1"/>
          <p:nvPr/>
        </p:nvSpPr>
        <p:spPr>
          <a:xfrm>
            <a:off x="9331643" y="1719000"/>
            <a:ext cx="2160000" cy="313932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 – 1. Leaderboard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게시판에 있는 게시글 확인 가능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Ranking 버튼으로 사용자 간 등수 확인 가능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글쓰기 및 GPT 버튼 활성화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기능 설계</a:t>
            </a:r>
            <a:endParaRPr/>
          </a:p>
        </p:txBody>
      </p:sp>
      <p:pic>
        <p:nvPicPr>
          <p:cNvPr id="419" name="Google Shape;4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9000"/>
            <a:ext cx="216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6843" y="1719000"/>
            <a:ext cx="2160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5"/>
          <p:cNvSpPr txBox="1"/>
          <p:nvPr/>
        </p:nvSpPr>
        <p:spPr>
          <a:xfrm>
            <a:off x="3963209" y="1719000"/>
            <a:ext cx="2160000" cy="20313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2 - 2. 글쓰기 화면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게시글 작성 시 확인 할 수 있는 화면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저장 및 취소 가능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9331643" y="1719000"/>
            <a:ext cx="2160000" cy="175432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 – 2 - 1. 저장 화면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작성한 게시글을 저장 할 수 있음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다시 쓰고 싶을 시 취소 가능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6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기능 설계</a:t>
            </a:r>
            <a:endParaRPr/>
          </a:p>
        </p:txBody>
      </p:sp>
      <p:sp>
        <p:nvSpPr>
          <p:cNvPr id="428" name="Google Shape;428;p16"/>
          <p:cNvSpPr txBox="1"/>
          <p:nvPr/>
        </p:nvSpPr>
        <p:spPr>
          <a:xfrm>
            <a:off x="3963209" y="1719000"/>
            <a:ext cx="2160000" cy="120032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2 - 3. 랭킹 화면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사용자 간의 등수를  확인 할 수 있음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9" name="Google Shape;4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9001"/>
            <a:ext cx="2160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6843" y="1719000"/>
            <a:ext cx="2160000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6"/>
          <p:cNvSpPr txBox="1"/>
          <p:nvPr/>
        </p:nvSpPr>
        <p:spPr>
          <a:xfrm>
            <a:off x="9331643" y="1719000"/>
            <a:ext cx="2160000" cy="120032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 – 4 던전 선택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사용자가 원하는 난이도의 던전 선택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기능 설계</a:t>
            </a:r>
            <a:endParaRPr/>
          </a:p>
        </p:txBody>
      </p:sp>
      <p:sp>
        <p:nvSpPr>
          <p:cNvPr id="437" name="Google Shape;437;p17"/>
          <p:cNvSpPr txBox="1"/>
          <p:nvPr/>
        </p:nvSpPr>
        <p:spPr>
          <a:xfrm>
            <a:off x="3963209" y="1719000"/>
            <a:ext cx="2160000" cy="20313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2 - 5. 문제 풀이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문제를 풀면서 던전을 탐험함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맞고 틀림에 따라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몬스터와 캐릭터의 상호 작용이 발생함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8" name="Google Shape;438;p17"/>
          <p:cNvSpPr txBox="1"/>
          <p:nvPr/>
        </p:nvSpPr>
        <p:spPr>
          <a:xfrm>
            <a:off x="9331643" y="1719000"/>
            <a:ext cx="2160000" cy="230832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 – 5 - 1. 던전 종료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포기하거나 캐릭터가 쓰러질 때 종료하는 화면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던전 진행에서 얻은 점수와 재화를 표시함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9" name="Google Shape;43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4500"/>
            <a:ext cx="216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6843" y="1719000"/>
            <a:ext cx="2160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기능 설계</a:t>
            </a:r>
            <a:endParaRPr/>
          </a:p>
        </p:txBody>
      </p:sp>
      <p:sp>
        <p:nvSpPr>
          <p:cNvPr id="446" name="Google Shape;446;p18"/>
          <p:cNvSpPr txBox="1"/>
          <p:nvPr/>
        </p:nvSpPr>
        <p:spPr>
          <a:xfrm>
            <a:off x="3963209" y="1719000"/>
            <a:ext cx="2160000" cy="341632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3 - 1. 프로필 화면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사용자 캐릭터 및 사용자 정보를 확인 할 수 있는 화면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아이템, 단어장, 즐겨찾기, 업적의 버튼이 활성화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이름, 최고 점수, 등수를 캐릭터 옆에 표시함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7" name="Google Shape;447;p18"/>
          <p:cNvSpPr txBox="1"/>
          <p:nvPr/>
        </p:nvSpPr>
        <p:spPr>
          <a:xfrm>
            <a:off x="9331643" y="1719000"/>
            <a:ext cx="2160000" cy="230832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3 - 2. 저장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보유하고 있는 아이템을 확인 할 수 있음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보유 아이템을 클릭 할 시 착용 할 지 선택 가능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48" name="Google Shape;44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9001"/>
            <a:ext cx="2160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6843" y="1719000"/>
            <a:ext cx="2160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9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기능 설계</a:t>
            </a:r>
            <a:endParaRPr/>
          </a:p>
        </p:txBody>
      </p:sp>
      <p:sp>
        <p:nvSpPr>
          <p:cNvPr id="455" name="Google Shape;455;p19"/>
          <p:cNvSpPr txBox="1"/>
          <p:nvPr/>
        </p:nvSpPr>
        <p:spPr>
          <a:xfrm>
            <a:off x="3963209" y="1719000"/>
            <a:ext cx="2160000" cy="20313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3 - 3. 단어장 화면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보유하고 있는 단어장 확인 가능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단어장을 선택하여 단어 암기 가능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6" name="Google Shape;456;p19"/>
          <p:cNvSpPr txBox="1"/>
          <p:nvPr/>
        </p:nvSpPr>
        <p:spPr>
          <a:xfrm>
            <a:off x="9331643" y="1719000"/>
            <a:ext cx="2160000" cy="120032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3 - 4. Check List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틀린 문제와 관심 문제를 다시 풀 수 있음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57" name="Google Shape;45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06321"/>
            <a:ext cx="2160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6843" y="1719000"/>
            <a:ext cx="2160000" cy="34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"/>
          <p:cNvSpPr txBox="1"/>
          <p:nvPr/>
        </p:nvSpPr>
        <p:spPr>
          <a:xfrm>
            <a:off x="1159933" y="93133"/>
            <a:ext cx="10244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목차</a:t>
            </a:r>
            <a:endParaRPr/>
          </a:p>
        </p:txBody>
      </p:sp>
      <p:sp>
        <p:nvSpPr>
          <p:cNvPr id="242" name="Google Shape;242;p2"/>
          <p:cNvSpPr/>
          <p:nvPr/>
        </p:nvSpPr>
        <p:spPr>
          <a:xfrm>
            <a:off x="1620000" y="216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AD59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개요</a:t>
            </a:r>
            <a:endParaRPr/>
          </a:p>
        </p:txBody>
      </p:sp>
      <p:sp>
        <p:nvSpPr>
          <p:cNvPr id="243" name="Google Shape;243;p2"/>
          <p:cNvSpPr/>
          <p:nvPr/>
        </p:nvSpPr>
        <p:spPr>
          <a:xfrm>
            <a:off x="3600000" y="216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AD59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화면 구성</a:t>
            </a:r>
            <a:endParaRPr/>
          </a:p>
        </p:txBody>
      </p:sp>
      <p:sp>
        <p:nvSpPr>
          <p:cNvPr id="244" name="Google Shape;244;p2"/>
          <p:cNvSpPr/>
          <p:nvPr/>
        </p:nvSpPr>
        <p:spPr>
          <a:xfrm>
            <a:off x="5580000" y="216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AD59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UI 화면 설계</a:t>
            </a:r>
            <a:endParaRPr/>
          </a:p>
        </p:txBody>
      </p:sp>
      <p:sp>
        <p:nvSpPr>
          <p:cNvPr id="245" name="Google Shape;245;p2"/>
          <p:cNvSpPr/>
          <p:nvPr/>
        </p:nvSpPr>
        <p:spPr>
          <a:xfrm>
            <a:off x="7560000" y="216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AD59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UI 기능 설계</a:t>
            </a:r>
            <a:endParaRPr/>
          </a:p>
        </p:txBody>
      </p:sp>
      <p:sp>
        <p:nvSpPr>
          <p:cNvPr id="246" name="Google Shape;246;p2"/>
          <p:cNvSpPr/>
          <p:nvPr/>
        </p:nvSpPr>
        <p:spPr>
          <a:xfrm>
            <a:off x="2610000" y="342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D67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서비스</a:t>
            </a:r>
            <a:b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시나리오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7" name="Google Shape;247;p2"/>
          <p:cNvSpPr/>
          <p:nvPr/>
        </p:nvSpPr>
        <p:spPr>
          <a:xfrm>
            <a:off x="4590000" y="342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D67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시퀀스 다이어그램</a:t>
            </a:r>
            <a:endParaRPr/>
          </a:p>
        </p:txBody>
      </p:sp>
      <p:sp>
        <p:nvSpPr>
          <p:cNvPr id="248" name="Google Shape;248;p2"/>
          <p:cNvSpPr/>
          <p:nvPr/>
        </p:nvSpPr>
        <p:spPr>
          <a:xfrm>
            <a:off x="6570000" y="342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D67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유스케이스</a:t>
            </a:r>
            <a:b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다이어그램</a:t>
            </a:r>
            <a:endParaRPr/>
          </a:p>
        </p:txBody>
      </p:sp>
      <p:sp>
        <p:nvSpPr>
          <p:cNvPr id="249" name="Google Shape;249;p2"/>
          <p:cNvSpPr/>
          <p:nvPr/>
        </p:nvSpPr>
        <p:spPr>
          <a:xfrm>
            <a:off x="8550000" y="342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D67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협력</a:t>
            </a:r>
            <a:b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다이어그램</a:t>
            </a:r>
            <a:endParaRPr/>
          </a:p>
        </p:txBody>
      </p:sp>
      <p:sp>
        <p:nvSpPr>
          <p:cNvPr id="250" name="Google Shape;250;p2"/>
          <p:cNvSpPr/>
          <p:nvPr/>
        </p:nvSpPr>
        <p:spPr>
          <a:xfrm>
            <a:off x="3600000" y="468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E3A1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상태 천이도</a:t>
            </a:r>
            <a:endParaRPr/>
          </a:p>
        </p:txBody>
      </p:sp>
      <p:sp>
        <p:nvSpPr>
          <p:cNvPr id="251" name="Google Shape;251;p2"/>
          <p:cNvSpPr/>
          <p:nvPr/>
        </p:nvSpPr>
        <p:spPr>
          <a:xfrm>
            <a:off x="5580000" y="468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E3A1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클래스 다이어그램</a:t>
            </a:r>
            <a:endParaRPr/>
          </a:p>
        </p:txBody>
      </p:sp>
      <p:sp>
        <p:nvSpPr>
          <p:cNvPr id="252" name="Google Shape;252;p2"/>
          <p:cNvSpPr/>
          <p:nvPr/>
        </p:nvSpPr>
        <p:spPr>
          <a:xfrm>
            <a:off x="7560000" y="468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E3A1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데이터 베이스 설계</a:t>
            </a:r>
            <a:endParaRPr/>
          </a:p>
        </p:txBody>
      </p:sp>
      <p:cxnSp>
        <p:nvCxnSpPr>
          <p:cNvPr id="253" name="Google Shape;253;p2"/>
          <p:cNvCxnSpPr>
            <a:stCxn id="245" idx="3"/>
            <a:endCxn id="254" idx="1"/>
          </p:cNvCxnSpPr>
          <p:nvPr/>
        </p:nvCxnSpPr>
        <p:spPr>
          <a:xfrm flipH="1">
            <a:off x="630000" y="2610000"/>
            <a:ext cx="8370000" cy="1260000"/>
          </a:xfrm>
          <a:prstGeom prst="bentConnector5">
            <a:avLst>
              <a:gd name="adj1" fmla="val -2731"/>
              <a:gd name="adj2" fmla="val 50000"/>
              <a:gd name="adj3" fmla="val 10273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2"/>
          <p:cNvCxnSpPr>
            <a:stCxn id="242" idx="3"/>
            <a:endCxn id="243" idx="1"/>
          </p:cNvCxnSpPr>
          <p:nvPr/>
        </p:nvCxnSpPr>
        <p:spPr>
          <a:xfrm>
            <a:off x="3060000" y="2610000"/>
            <a:ext cx="54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" name="Google Shape;256;p2"/>
          <p:cNvCxnSpPr>
            <a:stCxn id="243" idx="3"/>
            <a:endCxn id="244" idx="1"/>
          </p:cNvCxnSpPr>
          <p:nvPr/>
        </p:nvCxnSpPr>
        <p:spPr>
          <a:xfrm>
            <a:off x="5040000" y="2610000"/>
            <a:ext cx="54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7" name="Google Shape;257;p2"/>
          <p:cNvCxnSpPr>
            <a:stCxn id="244" idx="3"/>
            <a:endCxn id="245" idx="1"/>
          </p:cNvCxnSpPr>
          <p:nvPr/>
        </p:nvCxnSpPr>
        <p:spPr>
          <a:xfrm>
            <a:off x="7020000" y="2610000"/>
            <a:ext cx="54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8" name="Google Shape;258;p2"/>
          <p:cNvCxnSpPr>
            <a:stCxn id="246" idx="3"/>
            <a:endCxn id="247" idx="1"/>
          </p:cNvCxnSpPr>
          <p:nvPr/>
        </p:nvCxnSpPr>
        <p:spPr>
          <a:xfrm>
            <a:off x="4050000" y="3870000"/>
            <a:ext cx="54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9" name="Google Shape;259;p2"/>
          <p:cNvCxnSpPr>
            <a:stCxn id="247" idx="3"/>
            <a:endCxn id="248" idx="1"/>
          </p:cNvCxnSpPr>
          <p:nvPr/>
        </p:nvCxnSpPr>
        <p:spPr>
          <a:xfrm>
            <a:off x="6030000" y="3870000"/>
            <a:ext cx="54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0" name="Google Shape;260;p2"/>
          <p:cNvCxnSpPr>
            <a:stCxn id="248" idx="3"/>
            <a:endCxn id="249" idx="1"/>
          </p:cNvCxnSpPr>
          <p:nvPr/>
        </p:nvCxnSpPr>
        <p:spPr>
          <a:xfrm>
            <a:off x="8010000" y="3870000"/>
            <a:ext cx="54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1" name="Google Shape;261;p2"/>
          <p:cNvCxnSpPr>
            <a:stCxn id="250" idx="3"/>
            <a:endCxn id="251" idx="1"/>
          </p:cNvCxnSpPr>
          <p:nvPr/>
        </p:nvCxnSpPr>
        <p:spPr>
          <a:xfrm>
            <a:off x="5040000" y="5130000"/>
            <a:ext cx="54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2" name="Google Shape;262;p2"/>
          <p:cNvCxnSpPr>
            <a:stCxn id="251" idx="3"/>
            <a:endCxn id="252" idx="1"/>
          </p:cNvCxnSpPr>
          <p:nvPr/>
        </p:nvCxnSpPr>
        <p:spPr>
          <a:xfrm>
            <a:off x="7020000" y="5130000"/>
            <a:ext cx="54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3" name="Google Shape;263;p2"/>
          <p:cNvCxnSpPr>
            <a:stCxn id="249" idx="3"/>
            <a:endCxn id="250" idx="1"/>
          </p:cNvCxnSpPr>
          <p:nvPr/>
        </p:nvCxnSpPr>
        <p:spPr>
          <a:xfrm flipH="1">
            <a:off x="3600000" y="3870000"/>
            <a:ext cx="6390000" cy="1260000"/>
          </a:xfrm>
          <a:prstGeom prst="bentConnector5">
            <a:avLst>
              <a:gd name="adj1" fmla="val -3577"/>
              <a:gd name="adj2" fmla="val 50000"/>
              <a:gd name="adj3" fmla="val 103577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4" name="Google Shape;264;p2"/>
          <p:cNvSpPr/>
          <p:nvPr/>
        </p:nvSpPr>
        <p:spPr>
          <a:xfrm>
            <a:off x="9540000" y="468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E3A1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비즈니스 모델</a:t>
            </a:r>
            <a:b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설계</a:t>
            </a:r>
            <a:endParaRPr/>
          </a:p>
        </p:txBody>
      </p:sp>
      <p:cxnSp>
        <p:nvCxnSpPr>
          <p:cNvPr id="265" name="Google Shape;265;p2"/>
          <p:cNvCxnSpPr>
            <a:stCxn id="252" idx="3"/>
            <a:endCxn id="264" idx="1"/>
          </p:cNvCxnSpPr>
          <p:nvPr/>
        </p:nvCxnSpPr>
        <p:spPr>
          <a:xfrm>
            <a:off x="9000000" y="5130000"/>
            <a:ext cx="54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4" name="Google Shape;254;p2"/>
          <p:cNvSpPr/>
          <p:nvPr/>
        </p:nvSpPr>
        <p:spPr>
          <a:xfrm>
            <a:off x="630000" y="3420000"/>
            <a:ext cx="1440000" cy="900000"/>
          </a:xfrm>
          <a:prstGeom prst="roundRect">
            <a:avLst>
              <a:gd name="adj" fmla="val 16667"/>
            </a:avLst>
          </a:prstGeom>
          <a:solidFill>
            <a:srgbClr val="D678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입출력</a:t>
            </a:r>
            <a:b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다이어그램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6" name="Google Shape;266;p2"/>
          <p:cNvCxnSpPr>
            <a:stCxn id="254" idx="3"/>
            <a:endCxn id="246" idx="1"/>
          </p:cNvCxnSpPr>
          <p:nvPr/>
        </p:nvCxnSpPr>
        <p:spPr>
          <a:xfrm>
            <a:off x="2070000" y="3870000"/>
            <a:ext cx="540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0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기능 설계</a:t>
            </a:r>
            <a:endParaRPr/>
          </a:p>
        </p:txBody>
      </p:sp>
      <p:sp>
        <p:nvSpPr>
          <p:cNvPr id="464" name="Google Shape;464;p20"/>
          <p:cNvSpPr txBox="1"/>
          <p:nvPr/>
        </p:nvSpPr>
        <p:spPr>
          <a:xfrm>
            <a:off x="3963209" y="1719000"/>
            <a:ext cx="2160000" cy="175432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3- 5. 글쓰기 화면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틀린 문제 번호를 확인 할 수 있음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번호를 선택하면 문제 풀이 가능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5" name="Google Shape;465;p20"/>
          <p:cNvSpPr txBox="1"/>
          <p:nvPr/>
        </p:nvSpPr>
        <p:spPr>
          <a:xfrm>
            <a:off x="9331643" y="1719000"/>
            <a:ext cx="2160000" cy="20313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 – 6. 저장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관심 문제 번호를 확인 할 수 있음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번호를 선택하여 관심 문제를 풀이 가능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66" name="Google Shape;4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0001"/>
            <a:ext cx="2160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6843" y="1719000"/>
            <a:ext cx="2160000" cy="342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1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기능 설계</a:t>
            </a:r>
            <a:endParaRPr/>
          </a:p>
        </p:txBody>
      </p:sp>
      <p:sp>
        <p:nvSpPr>
          <p:cNvPr id="473" name="Google Shape;473;p21"/>
          <p:cNvSpPr txBox="1"/>
          <p:nvPr/>
        </p:nvSpPr>
        <p:spPr>
          <a:xfrm>
            <a:off x="3963209" y="1719000"/>
            <a:ext cx="2160000" cy="120032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3 - 7. Check List 문제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틀린 문제와 관심 문제 모두 다시 푸는 기회 제공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75" name="Google Shape;4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0000" y="1719000"/>
            <a:ext cx="2160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9615A5A-01A9-3CD5-BD78-F7172B0830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843" y="1714498"/>
            <a:ext cx="2160000" cy="3429000"/>
          </a:xfrm>
          <a:prstGeom prst="rect">
            <a:avLst/>
          </a:prstGeom>
        </p:spPr>
      </p:pic>
      <p:sp>
        <p:nvSpPr>
          <p:cNvPr id="3" name="Google Shape;474;p21">
            <a:extLst>
              <a:ext uri="{FF2B5EF4-FFF2-40B4-BE49-F238E27FC236}">
                <a16:creationId xmlns:a16="http://schemas.microsoft.com/office/drawing/2014/main" id="{4A567C49-14F0-22D7-E579-0F2134FE0BCF}"/>
              </a:ext>
            </a:extLst>
          </p:cNvPr>
          <p:cNvSpPr txBox="1"/>
          <p:nvPr/>
        </p:nvSpPr>
        <p:spPr>
          <a:xfrm>
            <a:off x="9331643" y="1719000"/>
            <a:ext cx="2160000" cy="313928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3 - 8</a:t>
            </a:r>
            <a:r>
              <a:rPr lang="ko-KR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r>
              <a:rPr lang="ko-KR" alt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업적 페이지</a:t>
            </a: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</a:t>
            </a:r>
            <a:r>
              <a:rPr lang="en-US" altLang="ko-KR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ko-KR" alt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사용자가  어떤 도전 과제를 달성 하였는지 확인 할 수 있음</a:t>
            </a:r>
            <a:endParaRPr lang="en-US" altLang="ko-KR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</a:t>
            </a:r>
            <a:r>
              <a:rPr lang="ko-KR" alt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도전 과제를 확인하면서 새로운 </a:t>
            </a:r>
            <a:endParaRPr lang="en-US" altLang="ko-KR"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도전 과제에 대한 목표를 갖고 공부 하는 동기를 부여함</a:t>
            </a: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0000" y="1710001"/>
            <a:ext cx="2160000" cy="3424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1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기능 설계</a:t>
            </a:r>
            <a:endParaRPr/>
          </a:p>
        </p:txBody>
      </p:sp>
      <p:sp>
        <p:nvSpPr>
          <p:cNvPr id="474" name="Google Shape;474;p21"/>
          <p:cNvSpPr txBox="1"/>
          <p:nvPr/>
        </p:nvSpPr>
        <p:spPr>
          <a:xfrm>
            <a:off x="4211667" y="1710001"/>
            <a:ext cx="2160000" cy="286232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 상점 페이지</a:t>
            </a: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사용자가 아직 구매하지 않은 아이템을 보여줌</a:t>
            </a:r>
            <a:br>
              <a:rPr lang="ko-KR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- 추가로 유료 재화를 사용하여 희귀한 아이템이나 편의 기능 사용 가능</a:t>
            </a: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902118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p22"/>
          <p:cNvCxnSpPr>
            <a:stCxn id="482" idx="1"/>
            <a:endCxn id="483" idx="2"/>
          </p:cNvCxnSpPr>
          <p:nvPr/>
        </p:nvCxnSpPr>
        <p:spPr>
          <a:xfrm rot="10800000">
            <a:off x="2335644" y="4073558"/>
            <a:ext cx="2536800" cy="13395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4" name="Google Shape;484;p22"/>
          <p:cNvSpPr txBox="1"/>
          <p:nvPr/>
        </p:nvSpPr>
        <p:spPr>
          <a:xfrm>
            <a:off x="1159932" y="93133"/>
            <a:ext cx="617431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입출력 다이어그램</a:t>
            </a:r>
            <a:endParaRPr/>
          </a:p>
        </p:txBody>
      </p:sp>
      <p:sp>
        <p:nvSpPr>
          <p:cNvPr id="483" name="Google Shape;483;p22"/>
          <p:cNvSpPr/>
          <p:nvPr/>
        </p:nvSpPr>
        <p:spPr>
          <a:xfrm>
            <a:off x="1112004" y="2784565"/>
            <a:ext cx="2447109" cy="1288869"/>
          </a:xfrm>
          <a:prstGeom prst="roundRect">
            <a:avLst>
              <a:gd name="adj" fmla="val 16667"/>
            </a:avLst>
          </a:prstGeom>
          <a:solidFill>
            <a:srgbClr val="B3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 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 정보</a:t>
            </a:r>
            <a:b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(목표 점수, 계정)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5" name="Google Shape;485;p22"/>
          <p:cNvSpPr/>
          <p:nvPr/>
        </p:nvSpPr>
        <p:spPr>
          <a:xfrm>
            <a:off x="4872445" y="2784565"/>
            <a:ext cx="2447109" cy="1288869"/>
          </a:xfrm>
          <a:prstGeom prst="roundRect">
            <a:avLst>
              <a:gd name="adj" fmla="val 16667"/>
            </a:avLst>
          </a:prstGeom>
          <a:solidFill>
            <a:srgbClr val="21FF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Dungeon TOEIC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6" name="Google Shape;486;p22"/>
          <p:cNvSpPr/>
          <p:nvPr/>
        </p:nvSpPr>
        <p:spPr>
          <a:xfrm>
            <a:off x="8632886" y="2784565"/>
            <a:ext cx="2447109" cy="1288869"/>
          </a:xfrm>
          <a:prstGeom prst="roundRect">
            <a:avLst>
              <a:gd name="adj" fmla="val 16667"/>
            </a:avLst>
          </a:prstGeom>
          <a:solidFill>
            <a:srgbClr val="B3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Output 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목표 점수 달성</a:t>
            </a:r>
            <a:b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확인</a:t>
            </a:r>
            <a:br>
              <a:rPr lang="ko-KR" sz="1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7" name="Google Shape;487;p22"/>
          <p:cNvSpPr/>
          <p:nvPr/>
        </p:nvSpPr>
        <p:spPr>
          <a:xfrm>
            <a:off x="4872443" y="800508"/>
            <a:ext cx="2447109" cy="1288869"/>
          </a:xfrm>
          <a:prstGeom prst="roundRect">
            <a:avLst>
              <a:gd name="adj" fmla="val 16667"/>
            </a:avLst>
          </a:prstGeom>
          <a:solidFill>
            <a:srgbClr val="B3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Control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오답 횟수 제한</a:t>
            </a:r>
            <a:b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제한 시간</a:t>
            </a:r>
            <a:b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 수</a:t>
            </a:r>
            <a:endParaRPr sz="1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2" name="Google Shape;482;p22"/>
          <p:cNvSpPr/>
          <p:nvPr/>
        </p:nvSpPr>
        <p:spPr>
          <a:xfrm>
            <a:off x="4872444" y="4768623"/>
            <a:ext cx="2447109" cy="1288869"/>
          </a:xfrm>
          <a:prstGeom prst="roundRect">
            <a:avLst>
              <a:gd name="adj" fmla="val 16667"/>
            </a:avLst>
          </a:prstGeom>
          <a:solidFill>
            <a:srgbClr val="B3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Feedback data</a:t>
            </a:r>
            <a:endParaRPr sz="1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목표 점수 미달</a:t>
            </a:r>
            <a:b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수정</a:t>
            </a:r>
            <a:endParaRPr/>
          </a:p>
        </p:txBody>
      </p:sp>
      <p:cxnSp>
        <p:nvCxnSpPr>
          <p:cNvPr id="488" name="Google Shape;488;p22"/>
          <p:cNvCxnSpPr>
            <a:stCxn id="483" idx="3"/>
            <a:endCxn id="485" idx="1"/>
          </p:cNvCxnSpPr>
          <p:nvPr/>
        </p:nvCxnSpPr>
        <p:spPr>
          <a:xfrm>
            <a:off x="3559113" y="3429000"/>
            <a:ext cx="131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9" name="Google Shape;489;p22"/>
          <p:cNvCxnSpPr>
            <a:stCxn id="485" idx="3"/>
            <a:endCxn id="486" idx="1"/>
          </p:cNvCxnSpPr>
          <p:nvPr/>
        </p:nvCxnSpPr>
        <p:spPr>
          <a:xfrm>
            <a:off x="7319554" y="3429000"/>
            <a:ext cx="131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0" name="Google Shape;490;p22"/>
          <p:cNvCxnSpPr>
            <a:stCxn id="487" idx="2"/>
            <a:endCxn id="485" idx="0"/>
          </p:cNvCxnSpPr>
          <p:nvPr/>
        </p:nvCxnSpPr>
        <p:spPr>
          <a:xfrm>
            <a:off x="6095998" y="2089377"/>
            <a:ext cx="0" cy="69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1" name="Google Shape;491;p22"/>
          <p:cNvCxnSpPr>
            <a:stCxn id="486" idx="2"/>
            <a:endCxn id="482" idx="3"/>
          </p:cNvCxnSpPr>
          <p:nvPr/>
        </p:nvCxnSpPr>
        <p:spPr>
          <a:xfrm rot="5400000">
            <a:off x="7918291" y="3474784"/>
            <a:ext cx="1339500" cy="25368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"/>
          <p:cNvSpPr txBox="1"/>
          <p:nvPr/>
        </p:nvSpPr>
        <p:spPr>
          <a:xfrm>
            <a:off x="1159932" y="93133"/>
            <a:ext cx="523215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서비스 시나리오</a:t>
            </a:r>
            <a:endParaRPr/>
          </a:p>
        </p:txBody>
      </p:sp>
      <p:sp>
        <p:nvSpPr>
          <p:cNvPr id="497" name="Google Shape;497;p23"/>
          <p:cNvSpPr txBox="1"/>
          <p:nvPr/>
        </p:nvSpPr>
        <p:spPr>
          <a:xfrm>
            <a:off x="406397" y="573133"/>
            <a:ext cx="11667070" cy="618630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사용자는 재미있는 토익 공부를 위해 Client(Dungeon TOEIC)를 실행한다.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사용자는 자신이 원하는 로그인 메뉴를 선택하여 로그인한다.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2.1 Client는 선택된 로그인 메뉴에 따라 로그인 종류 / 계정 정보를 데이터베이스에 저장한다.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2.2 Client는 guest 로그인을 선택한 사용자에게 비회원 경고 문구를 보여준다.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2.3 로그아웃이 없을 시, 계정 등록은 1회에 한하며 이후 자동 로그인으로 진행한다.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사용자는 하단 버튼을 이용하여 프로필, 던전 선택(Main), 상점 페이지를 선택한다.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사용자는 문제를 풀기 위해 입장하기 버튼을 누르고 원하는 난이도를 선택한다.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4.1 Client는 선택된 난이도에 따라서 DB에서 무작위 문제 데이터를 받아온다.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4.2 Client는 사용자가 문제를 맞춤에 따라서 Coin(가상 재화)를 지급한다.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4.3 사용자는 틀리거나 어려웠던 문제 중에서 원하는 문제를 선택하여 표시한다.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 4.3.1 Client는 표시되는 문제를 사용자 DB에서 즐겨 찾기 DB에 저장시킨다.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4.4 Client는 사용자의 목표 도달 및 도전 실패에 따라서 Main 화면으로 전환시킨다.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 4.4.1 Client는 진행되는 학습에 따라 사용자 DB에 진행 정보를 저장시킨다.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사용자는 새로운 소식, 이벤트를 확인하기 위하여 Main에 있는 이벤트와 우편함 버튼을 누른다.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사용자는 다른 사용자와 정보 교류를 위하여 Main에 있는 Leaderboard를 선택한다.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6.1 Client는 DB에 저장 되어있는 사용자들의 던전 진행상황을 Leaderboard 화면에 나타낸다.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6.2 사용자는 필요에 따라 Leaderboard에 있는 게시판 버튼을 눌러 글을 작성한다.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6.3 사용자는 게시판에 존재하는 글에 댓글을 달거나 마음에 드는 글에 좋아요 버튼을 누른다.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6.4 사용자는 도움이 필요할 때 게시판에 있는 GPT 버튼을 눌러서 앱 내에서 GPT를 사용한다. </a:t>
            </a:r>
            <a:r>
              <a:rPr lang="ko-KR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(비용적 문제 존재)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4"/>
          <p:cNvSpPr txBox="1"/>
          <p:nvPr/>
        </p:nvSpPr>
        <p:spPr>
          <a:xfrm>
            <a:off x="1159932" y="93133"/>
            <a:ext cx="523215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서비스 시나리오</a:t>
            </a:r>
            <a:endParaRPr/>
          </a:p>
        </p:txBody>
      </p:sp>
      <p:sp>
        <p:nvSpPr>
          <p:cNvPr id="503" name="Google Shape;503;p24"/>
          <p:cNvSpPr txBox="1"/>
          <p:nvPr/>
        </p:nvSpPr>
        <p:spPr>
          <a:xfrm>
            <a:off x="415922" y="573133"/>
            <a:ext cx="11667070" cy="590931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 startAt="7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사용자는 보유한 Coin 및 재화를 이용하기 위해 상점 페이지 버튼을 선택한다.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7.1 Client는 상점 페이지에서 DB에 존재하는 아이템을 제공한다.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7.2 사용자는 자신의 목적에 따라서 Coin을 사용하고 아이템을 구입한다.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7.2.1 Client는 사용자가 구매한 반복 구입 불가 아이템 정보를 상점 페이지 화면에서 제거한다.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7.3 Client는 사용자가 구입한 아이템 정보를 사용자 profile에 있는 DB로 데이터를 저장한다.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 startAt="7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사용자는 자신의 정보를 확인하기 위하여 프로필 버튼을 선택한다.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8.1 사용자는 보유한 캐릭터와 아이템을 활용하기 위해 인벤토리 버튼을 누른다.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8.1.1 사용자는 치장 아이템을 이용하여 캐릭터를 꾸미거나 다음 던전에서 사용할 아이템을 확인한다.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8.2 사용자는 단어를 공부하기 위해 단어장 버튼을 누른다. 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8.2.1 Client는 사용자가 보유한 단어장을 화면에 나타낸다.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8.2.2 사용자는 원하는 단어장을 선택하여, 단어 공부를 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8.3 사용자는 던전에서 선택한 표시를 확인하기 위해 즐겨 찾기 버튼을 누른다.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8.3.1 사용자는 흥미 있었던 문제를 favorite 버튼을 통하여 확인하고 문제를 푼다.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8.3.2 사용자는 한 번 틀렸던 문제를 retry 버튼을 통하여 확인하고 문제를 푼다.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8.3.2.1 사용자는 retry에 있는 문제를 맞추면 삭제하거나 보존 할 수 있다.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8.3.2.2 Client는 사용자의 삭제 요청에 따라 retry에 있는 문제를 사용자 profile DB에서 삭제한다.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8.4 사용자는 자신의 업적을 확인하기 위해 업적 버튼을 누른다.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8.4.1 Client는 사용자가 DB에 존재하는 업적을 달성 할 때마다 사용자 profile DB에 업적 내용을 추가한다.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8.4.2 Client는 사용자가 달성한 업적 이외에도 숨겨진 업적에 대한 내용을 제공한다.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 startAt="7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사용자는 학습을 마치기 위해 Client를 종료한다. (로그아웃)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25"/>
          <p:cNvCxnSpPr/>
          <p:nvPr/>
        </p:nvCxnSpPr>
        <p:spPr>
          <a:xfrm rot="10800000">
            <a:off x="2914335" y="6316635"/>
            <a:ext cx="1774201" cy="0"/>
          </a:xfrm>
          <a:prstGeom prst="straightConnector1">
            <a:avLst/>
          </a:prstGeom>
          <a:noFill/>
          <a:ln w="28575" cap="flat" cmpd="sng">
            <a:solidFill>
              <a:srgbClr val="CFE6DB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509" name="Google Shape;509;p25"/>
          <p:cNvCxnSpPr/>
          <p:nvPr/>
        </p:nvCxnSpPr>
        <p:spPr>
          <a:xfrm>
            <a:off x="4692461" y="6581460"/>
            <a:ext cx="18633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0" name="Google Shape;510;p25"/>
          <p:cNvCxnSpPr/>
          <p:nvPr/>
        </p:nvCxnSpPr>
        <p:spPr>
          <a:xfrm>
            <a:off x="2914335" y="6129496"/>
            <a:ext cx="17852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1" name="Google Shape;511;p25"/>
          <p:cNvCxnSpPr/>
          <p:nvPr/>
        </p:nvCxnSpPr>
        <p:spPr>
          <a:xfrm>
            <a:off x="4674170" y="4363906"/>
            <a:ext cx="18633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2" name="Google Shape;512;p25"/>
          <p:cNvCxnSpPr/>
          <p:nvPr/>
        </p:nvCxnSpPr>
        <p:spPr>
          <a:xfrm>
            <a:off x="4674170" y="3897181"/>
            <a:ext cx="18633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25"/>
          <p:cNvCxnSpPr/>
          <p:nvPr/>
        </p:nvCxnSpPr>
        <p:spPr>
          <a:xfrm>
            <a:off x="4674170" y="3239956"/>
            <a:ext cx="18633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25"/>
          <p:cNvCxnSpPr/>
          <p:nvPr/>
        </p:nvCxnSpPr>
        <p:spPr>
          <a:xfrm>
            <a:off x="4674170" y="3001831"/>
            <a:ext cx="18633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25"/>
          <p:cNvCxnSpPr/>
          <p:nvPr/>
        </p:nvCxnSpPr>
        <p:spPr>
          <a:xfrm>
            <a:off x="4682699" y="2665078"/>
            <a:ext cx="18633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6" name="Google Shape;516;p25"/>
          <p:cNvCxnSpPr/>
          <p:nvPr/>
        </p:nvCxnSpPr>
        <p:spPr>
          <a:xfrm>
            <a:off x="2888970" y="4287706"/>
            <a:ext cx="17852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7" name="Google Shape;517;p25"/>
          <p:cNvCxnSpPr/>
          <p:nvPr/>
        </p:nvCxnSpPr>
        <p:spPr>
          <a:xfrm>
            <a:off x="2888970" y="3811456"/>
            <a:ext cx="17852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8" name="Google Shape;518;p25"/>
          <p:cNvCxnSpPr/>
          <p:nvPr/>
        </p:nvCxnSpPr>
        <p:spPr>
          <a:xfrm>
            <a:off x="2888970" y="2906581"/>
            <a:ext cx="17742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9" name="Google Shape;519;p25"/>
          <p:cNvCxnSpPr/>
          <p:nvPr/>
        </p:nvCxnSpPr>
        <p:spPr>
          <a:xfrm>
            <a:off x="2897499" y="2099687"/>
            <a:ext cx="17852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0" name="Google Shape;520;p25"/>
          <p:cNvCxnSpPr/>
          <p:nvPr/>
        </p:nvCxnSpPr>
        <p:spPr>
          <a:xfrm>
            <a:off x="2888970" y="5258711"/>
            <a:ext cx="17852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1" name="Google Shape;521;p25"/>
          <p:cNvCxnSpPr/>
          <p:nvPr/>
        </p:nvCxnSpPr>
        <p:spPr>
          <a:xfrm rot="10800000">
            <a:off x="8420299" y="5382654"/>
            <a:ext cx="1786019" cy="0"/>
          </a:xfrm>
          <a:prstGeom prst="straightConnector1">
            <a:avLst/>
          </a:prstGeom>
          <a:noFill/>
          <a:ln w="28575" cap="flat" cmpd="sng">
            <a:solidFill>
              <a:srgbClr val="CFE6DB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522" name="Google Shape;522;p25"/>
          <p:cNvCxnSpPr/>
          <p:nvPr/>
        </p:nvCxnSpPr>
        <p:spPr>
          <a:xfrm>
            <a:off x="8420299" y="5307299"/>
            <a:ext cx="1786019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3" name="Google Shape;523;p25"/>
          <p:cNvSpPr txBox="1"/>
          <p:nvPr/>
        </p:nvSpPr>
        <p:spPr>
          <a:xfrm>
            <a:off x="1159932" y="93133"/>
            <a:ext cx="49360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시퀀스 시나리오</a:t>
            </a:r>
            <a:endParaRPr sz="3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24" name="Google Shape;52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7499" y="67790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5"/>
          <p:cNvSpPr txBox="1"/>
          <p:nvPr/>
        </p:nvSpPr>
        <p:spPr>
          <a:xfrm>
            <a:off x="2447499" y="1577908"/>
            <a:ext cx="90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</a:t>
            </a:r>
            <a:endParaRPr/>
          </a:p>
        </p:txBody>
      </p:sp>
      <p:sp>
        <p:nvSpPr>
          <p:cNvPr id="526" name="Google Shape;526;p25"/>
          <p:cNvSpPr txBox="1"/>
          <p:nvPr/>
        </p:nvSpPr>
        <p:spPr>
          <a:xfrm>
            <a:off x="4232699" y="1577908"/>
            <a:ext cx="90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Client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7" name="Google Shape;527;p25"/>
          <p:cNvSpPr txBox="1"/>
          <p:nvPr/>
        </p:nvSpPr>
        <p:spPr>
          <a:xfrm>
            <a:off x="6003499" y="1577908"/>
            <a:ext cx="1085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Database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8" name="Google Shape;528;p25"/>
          <p:cNvSpPr txBox="1"/>
          <p:nvPr/>
        </p:nvSpPr>
        <p:spPr>
          <a:xfrm>
            <a:off x="7959299" y="1577908"/>
            <a:ext cx="90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Client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29" name="Google Shape;529;p25" descr="스마트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1699" y="67790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5" descr="데이터베이스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5999" y="67790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5" descr="클라우드 컴퓨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56318" y="698740"/>
            <a:ext cx="900000" cy="9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25"/>
          <p:cNvCxnSpPr>
            <a:stCxn id="525" idx="2"/>
          </p:cNvCxnSpPr>
          <p:nvPr/>
        </p:nvCxnSpPr>
        <p:spPr>
          <a:xfrm>
            <a:off x="2897499" y="1947240"/>
            <a:ext cx="0" cy="4680000"/>
          </a:xfrm>
          <a:prstGeom prst="straightConnector1">
            <a:avLst/>
          </a:prstGeom>
          <a:noFill/>
          <a:ln w="28575" cap="flat" cmpd="sng">
            <a:solidFill>
              <a:srgbClr val="D099E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3" name="Google Shape;533;p25"/>
          <p:cNvCxnSpPr>
            <a:stCxn id="526" idx="2"/>
          </p:cNvCxnSpPr>
          <p:nvPr/>
        </p:nvCxnSpPr>
        <p:spPr>
          <a:xfrm>
            <a:off x="4682699" y="1947240"/>
            <a:ext cx="0" cy="4680000"/>
          </a:xfrm>
          <a:prstGeom prst="straightConnector1">
            <a:avLst/>
          </a:prstGeom>
          <a:noFill/>
          <a:ln w="28575" cap="flat" cmpd="sng">
            <a:solidFill>
              <a:srgbClr val="D099E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4" name="Google Shape;534;p25"/>
          <p:cNvCxnSpPr>
            <a:stCxn id="527" idx="2"/>
          </p:cNvCxnSpPr>
          <p:nvPr/>
        </p:nvCxnSpPr>
        <p:spPr>
          <a:xfrm>
            <a:off x="6545999" y="1947240"/>
            <a:ext cx="8400" cy="4680000"/>
          </a:xfrm>
          <a:prstGeom prst="straightConnector1">
            <a:avLst/>
          </a:prstGeom>
          <a:noFill/>
          <a:ln w="28575" cap="flat" cmpd="sng">
            <a:solidFill>
              <a:srgbClr val="D099E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5" name="Google Shape;535;p25"/>
          <p:cNvCxnSpPr>
            <a:stCxn id="528" idx="2"/>
          </p:cNvCxnSpPr>
          <p:nvPr/>
        </p:nvCxnSpPr>
        <p:spPr>
          <a:xfrm>
            <a:off x="8409299" y="1947240"/>
            <a:ext cx="0" cy="4680000"/>
          </a:xfrm>
          <a:prstGeom prst="straightConnector1">
            <a:avLst/>
          </a:prstGeom>
          <a:noFill/>
          <a:ln w="28575" cap="flat" cmpd="sng">
            <a:solidFill>
              <a:srgbClr val="D099E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6" name="Google Shape;536;p25"/>
          <p:cNvSpPr txBox="1"/>
          <p:nvPr/>
        </p:nvSpPr>
        <p:spPr>
          <a:xfrm>
            <a:off x="3301367" y="1829610"/>
            <a:ext cx="96519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로그인 시도</a:t>
            </a:r>
            <a:endParaRPr/>
          </a:p>
        </p:txBody>
      </p:sp>
      <p:sp>
        <p:nvSpPr>
          <p:cNvPr id="537" name="Google Shape;537;p25"/>
          <p:cNvSpPr txBox="1"/>
          <p:nvPr/>
        </p:nvSpPr>
        <p:spPr>
          <a:xfrm>
            <a:off x="8671115" y="1960454"/>
            <a:ext cx="127804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로그인 정보 요청</a:t>
            </a:r>
            <a:endParaRPr/>
          </a:p>
        </p:txBody>
      </p:sp>
      <p:sp>
        <p:nvSpPr>
          <p:cNvPr id="538" name="Google Shape;538;p25"/>
          <p:cNvSpPr txBox="1"/>
          <p:nvPr/>
        </p:nvSpPr>
        <p:spPr>
          <a:xfrm>
            <a:off x="4975325" y="2438859"/>
            <a:ext cx="127804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로그인 정보 저장</a:t>
            </a:r>
            <a:endParaRPr/>
          </a:p>
        </p:txBody>
      </p:sp>
      <p:sp>
        <p:nvSpPr>
          <p:cNvPr id="539" name="Google Shape;539;p25"/>
          <p:cNvSpPr txBox="1"/>
          <p:nvPr/>
        </p:nvSpPr>
        <p:spPr>
          <a:xfrm>
            <a:off x="3390620" y="2644971"/>
            <a:ext cx="7819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던전 선택 </a:t>
            </a:r>
            <a:endParaRPr/>
          </a:p>
        </p:txBody>
      </p:sp>
      <p:cxnSp>
        <p:nvCxnSpPr>
          <p:cNvPr id="540" name="Google Shape;540;p25"/>
          <p:cNvCxnSpPr/>
          <p:nvPr/>
        </p:nvCxnSpPr>
        <p:spPr>
          <a:xfrm rot="10800000">
            <a:off x="2888970" y="3122910"/>
            <a:ext cx="1774201" cy="0"/>
          </a:xfrm>
          <a:prstGeom prst="straightConnector1">
            <a:avLst/>
          </a:prstGeom>
          <a:noFill/>
          <a:ln w="28575" cap="flat" cmpd="sng">
            <a:solidFill>
              <a:srgbClr val="CFE6DB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41" name="Google Shape;541;p25"/>
          <p:cNvSpPr txBox="1"/>
          <p:nvPr/>
        </p:nvSpPr>
        <p:spPr>
          <a:xfrm>
            <a:off x="4870330" y="2750118"/>
            <a:ext cx="14836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난이도 별 문제 검색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2" name="Google Shape;542;p25"/>
          <p:cNvSpPr txBox="1"/>
          <p:nvPr/>
        </p:nvSpPr>
        <p:spPr>
          <a:xfrm>
            <a:off x="3376020" y="3151485"/>
            <a:ext cx="7819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 제공</a:t>
            </a:r>
            <a:endParaRPr/>
          </a:p>
        </p:txBody>
      </p:sp>
      <p:sp>
        <p:nvSpPr>
          <p:cNvPr id="543" name="Google Shape;543;p25"/>
          <p:cNvSpPr txBox="1"/>
          <p:nvPr/>
        </p:nvSpPr>
        <p:spPr>
          <a:xfrm>
            <a:off x="4884064" y="3282290"/>
            <a:ext cx="144351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던전 진행 정보 저장</a:t>
            </a:r>
            <a:endParaRPr/>
          </a:p>
        </p:txBody>
      </p:sp>
      <p:sp>
        <p:nvSpPr>
          <p:cNvPr id="544" name="Google Shape;544;p25"/>
          <p:cNvSpPr txBox="1"/>
          <p:nvPr/>
        </p:nvSpPr>
        <p:spPr>
          <a:xfrm>
            <a:off x="3304475" y="3549846"/>
            <a:ext cx="96519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작성</a:t>
            </a:r>
            <a:endParaRPr/>
          </a:p>
        </p:txBody>
      </p:sp>
      <p:sp>
        <p:nvSpPr>
          <p:cNvPr id="545" name="Google Shape;545;p25"/>
          <p:cNvSpPr txBox="1"/>
          <p:nvPr/>
        </p:nvSpPr>
        <p:spPr>
          <a:xfrm>
            <a:off x="4980978" y="3671444"/>
            <a:ext cx="124968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정보 저장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546" name="Google Shape;546;p25"/>
          <p:cNvCxnSpPr/>
          <p:nvPr/>
        </p:nvCxnSpPr>
        <p:spPr>
          <a:xfrm rot="10800000">
            <a:off x="4678637" y="4453718"/>
            <a:ext cx="1863301" cy="0"/>
          </a:xfrm>
          <a:prstGeom prst="straightConnector1">
            <a:avLst/>
          </a:prstGeom>
          <a:noFill/>
          <a:ln w="28575" cap="flat" cmpd="sng">
            <a:solidFill>
              <a:srgbClr val="CFE6DB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47" name="Google Shape;547;p25"/>
          <p:cNvSpPr txBox="1"/>
          <p:nvPr/>
        </p:nvSpPr>
        <p:spPr>
          <a:xfrm>
            <a:off x="4987127" y="4540726"/>
            <a:ext cx="124968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정보 전달</a:t>
            </a:r>
            <a:endParaRPr/>
          </a:p>
        </p:txBody>
      </p:sp>
      <p:cxnSp>
        <p:nvCxnSpPr>
          <p:cNvPr id="548" name="Google Shape;548;p25"/>
          <p:cNvCxnSpPr/>
          <p:nvPr/>
        </p:nvCxnSpPr>
        <p:spPr>
          <a:xfrm rot="10800000">
            <a:off x="2879869" y="4583902"/>
            <a:ext cx="1774201" cy="0"/>
          </a:xfrm>
          <a:prstGeom prst="straightConnector1">
            <a:avLst/>
          </a:prstGeom>
          <a:noFill/>
          <a:ln w="28575" cap="flat" cmpd="sng">
            <a:solidFill>
              <a:srgbClr val="CFE6DB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49" name="Google Shape;549;p25"/>
          <p:cNvSpPr txBox="1"/>
          <p:nvPr/>
        </p:nvSpPr>
        <p:spPr>
          <a:xfrm>
            <a:off x="3281409" y="4621080"/>
            <a:ext cx="96519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확인</a:t>
            </a:r>
            <a:endParaRPr/>
          </a:p>
        </p:txBody>
      </p:sp>
      <p:sp>
        <p:nvSpPr>
          <p:cNvPr id="550" name="Google Shape;550;p25"/>
          <p:cNvSpPr txBox="1"/>
          <p:nvPr/>
        </p:nvSpPr>
        <p:spPr>
          <a:xfrm>
            <a:off x="3294423" y="4013610"/>
            <a:ext cx="96519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검색</a:t>
            </a:r>
            <a:endParaRPr/>
          </a:p>
        </p:txBody>
      </p:sp>
      <p:sp>
        <p:nvSpPr>
          <p:cNvPr id="551" name="Google Shape;551;p25"/>
          <p:cNvSpPr txBox="1"/>
          <p:nvPr/>
        </p:nvSpPr>
        <p:spPr>
          <a:xfrm>
            <a:off x="4980978" y="4102296"/>
            <a:ext cx="124968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정보 요청</a:t>
            </a:r>
            <a:endParaRPr/>
          </a:p>
        </p:txBody>
      </p:sp>
      <p:sp>
        <p:nvSpPr>
          <p:cNvPr id="552" name="Google Shape;552;p25"/>
          <p:cNvSpPr txBox="1"/>
          <p:nvPr/>
        </p:nvSpPr>
        <p:spPr>
          <a:xfrm>
            <a:off x="3385749" y="4997101"/>
            <a:ext cx="77217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GPT 검색</a:t>
            </a:r>
            <a:endParaRPr/>
          </a:p>
        </p:txBody>
      </p:sp>
      <p:sp>
        <p:nvSpPr>
          <p:cNvPr id="553" name="Google Shape;553;p25"/>
          <p:cNvSpPr txBox="1"/>
          <p:nvPr/>
        </p:nvSpPr>
        <p:spPr>
          <a:xfrm>
            <a:off x="8761230" y="5045688"/>
            <a:ext cx="10978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대화 내용 전달</a:t>
            </a:r>
            <a:endParaRPr/>
          </a:p>
        </p:txBody>
      </p:sp>
      <p:sp>
        <p:nvSpPr>
          <p:cNvPr id="554" name="Google Shape;554;p25"/>
          <p:cNvSpPr txBox="1"/>
          <p:nvPr/>
        </p:nvSpPr>
        <p:spPr>
          <a:xfrm>
            <a:off x="8803388" y="5382654"/>
            <a:ext cx="101350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GPT API 전달</a:t>
            </a:r>
            <a:endParaRPr/>
          </a:p>
        </p:txBody>
      </p:sp>
      <p:cxnSp>
        <p:nvCxnSpPr>
          <p:cNvPr id="555" name="Google Shape;555;p25"/>
          <p:cNvCxnSpPr/>
          <p:nvPr/>
        </p:nvCxnSpPr>
        <p:spPr>
          <a:xfrm rot="10800000">
            <a:off x="2876906" y="5504270"/>
            <a:ext cx="1774201" cy="0"/>
          </a:xfrm>
          <a:prstGeom prst="straightConnector1">
            <a:avLst/>
          </a:prstGeom>
          <a:noFill/>
          <a:ln w="28575" cap="flat" cmpd="sng">
            <a:solidFill>
              <a:srgbClr val="CFE6DB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56" name="Google Shape;556;p25"/>
          <p:cNvSpPr txBox="1"/>
          <p:nvPr/>
        </p:nvSpPr>
        <p:spPr>
          <a:xfrm>
            <a:off x="3218489" y="5577102"/>
            <a:ext cx="112616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출력 결과 송출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557" name="Google Shape;557;p25"/>
          <p:cNvCxnSpPr/>
          <p:nvPr/>
        </p:nvCxnSpPr>
        <p:spPr>
          <a:xfrm>
            <a:off x="4699535" y="6220936"/>
            <a:ext cx="186330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8" name="Google Shape;558;p25"/>
          <p:cNvSpPr txBox="1"/>
          <p:nvPr/>
        </p:nvSpPr>
        <p:spPr>
          <a:xfrm>
            <a:off x="3369835" y="5872368"/>
            <a:ext cx="889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상품  구입</a:t>
            </a:r>
            <a:endParaRPr/>
          </a:p>
        </p:txBody>
      </p:sp>
      <p:sp>
        <p:nvSpPr>
          <p:cNvPr id="559" name="Google Shape;559;p25"/>
          <p:cNvSpPr txBox="1"/>
          <p:nvPr/>
        </p:nvSpPr>
        <p:spPr>
          <a:xfrm>
            <a:off x="5192771" y="5998691"/>
            <a:ext cx="889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0" name="Google Shape;560;p25"/>
          <p:cNvSpPr txBox="1"/>
          <p:nvPr/>
        </p:nvSpPr>
        <p:spPr>
          <a:xfrm>
            <a:off x="4638645" y="5981250"/>
            <a:ext cx="198507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아이템 및 profile 데이터 수정</a:t>
            </a:r>
            <a:endParaRPr/>
          </a:p>
        </p:txBody>
      </p:sp>
      <p:sp>
        <p:nvSpPr>
          <p:cNvPr id="561" name="Google Shape;561;p25"/>
          <p:cNvSpPr txBox="1"/>
          <p:nvPr/>
        </p:nvSpPr>
        <p:spPr>
          <a:xfrm>
            <a:off x="3066582" y="6337251"/>
            <a:ext cx="148070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Profile item 정보 확인</a:t>
            </a:r>
            <a:endParaRPr/>
          </a:p>
        </p:txBody>
      </p:sp>
      <p:sp>
        <p:nvSpPr>
          <p:cNvPr id="562" name="Google Shape;562;p25"/>
          <p:cNvSpPr txBox="1"/>
          <p:nvPr/>
        </p:nvSpPr>
        <p:spPr>
          <a:xfrm>
            <a:off x="4805319" y="6349698"/>
            <a:ext cx="160526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 업적 정보 저장</a:t>
            </a:r>
            <a:endParaRPr/>
          </a:p>
        </p:txBody>
      </p:sp>
      <p:sp>
        <p:nvSpPr>
          <p:cNvPr id="563" name="Google Shape;563;p25"/>
          <p:cNvSpPr txBox="1"/>
          <p:nvPr/>
        </p:nvSpPr>
        <p:spPr>
          <a:xfrm>
            <a:off x="9760979" y="1548603"/>
            <a:ext cx="90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Server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64" name="Google Shape;564;p25" descr="스마트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0299" y="731227"/>
            <a:ext cx="900000" cy="9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25"/>
          <p:cNvCxnSpPr>
            <a:stCxn id="563" idx="2"/>
          </p:cNvCxnSpPr>
          <p:nvPr/>
        </p:nvCxnSpPr>
        <p:spPr>
          <a:xfrm>
            <a:off x="10210979" y="1917935"/>
            <a:ext cx="0" cy="4680000"/>
          </a:xfrm>
          <a:prstGeom prst="straightConnector1">
            <a:avLst/>
          </a:prstGeom>
          <a:noFill/>
          <a:ln w="28575" cap="flat" cmpd="sng">
            <a:solidFill>
              <a:srgbClr val="D099E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6" name="Google Shape;566;p25"/>
          <p:cNvCxnSpPr/>
          <p:nvPr/>
        </p:nvCxnSpPr>
        <p:spPr>
          <a:xfrm rot="10800000">
            <a:off x="8409299" y="2312731"/>
            <a:ext cx="1801680" cy="0"/>
          </a:xfrm>
          <a:prstGeom prst="straightConnector1">
            <a:avLst/>
          </a:prstGeom>
          <a:noFill/>
          <a:ln w="28575" cap="flat" cmpd="sng">
            <a:solidFill>
              <a:srgbClr val="CFE6DB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567" name="Google Shape;567;p25"/>
          <p:cNvCxnSpPr/>
          <p:nvPr/>
        </p:nvCxnSpPr>
        <p:spPr>
          <a:xfrm>
            <a:off x="8409299" y="2190656"/>
            <a:ext cx="1801680" cy="0"/>
          </a:xfrm>
          <a:prstGeom prst="straightConnector1">
            <a:avLst/>
          </a:prstGeom>
          <a:noFill/>
          <a:ln w="28575" cap="flat" cmpd="sng">
            <a:solidFill>
              <a:srgbClr val="376F5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8" name="Google Shape;568;p25"/>
          <p:cNvSpPr txBox="1"/>
          <p:nvPr/>
        </p:nvSpPr>
        <p:spPr>
          <a:xfrm>
            <a:off x="8699478" y="2312731"/>
            <a:ext cx="122132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로그인 API 전달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6"/>
          <p:cNvSpPr txBox="1"/>
          <p:nvPr/>
        </p:nvSpPr>
        <p:spPr>
          <a:xfrm>
            <a:off x="1159932" y="93133"/>
            <a:ext cx="617431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유스케이스 다이어그램</a:t>
            </a:r>
            <a:endParaRPr/>
          </a:p>
        </p:txBody>
      </p:sp>
      <p:pic>
        <p:nvPicPr>
          <p:cNvPr id="574" name="Google Shape;57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0219" y="2979000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6"/>
          <p:cNvSpPr/>
          <p:nvPr/>
        </p:nvSpPr>
        <p:spPr>
          <a:xfrm>
            <a:off x="3167090" y="100709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로그인</a:t>
            </a:r>
            <a:endParaRPr sz="17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6" name="Google Shape;576;p26"/>
          <p:cNvSpPr/>
          <p:nvPr/>
        </p:nvSpPr>
        <p:spPr>
          <a:xfrm>
            <a:off x="3167090" y="3069000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메뉴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7" name="Google Shape;577;p26"/>
          <p:cNvSpPr/>
          <p:nvPr/>
        </p:nvSpPr>
        <p:spPr>
          <a:xfrm>
            <a:off x="3167090" y="5130903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앱 종료</a:t>
            </a:r>
            <a:endParaRPr sz="17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578" name="Google Shape;578;p26"/>
          <p:cNvCxnSpPr>
            <a:stCxn id="574" idx="3"/>
            <a:endCxn id="575" idx="1"/>
          </p:cNvCxnSpPr>
          <p:nvPr/>
        </p:nvCxnSpPr>
        <p:spPr>
          <a:xfrm rot="10800000" flipH="1">
            <a:off x="2250219" y="1367100"/>
            <a:ext cx="916800" cy="20619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9" name="Google Shape;579;p26"/>
          <p:cNvCxnSpPr>
            <a:stCxn id="574" idx="3"/>
            <a:endCxn id="576" idx="1"/>
          </p:cNvCxnSpPr>
          <p:nvPr/>
        </p:nvCxnSpPr>
        <p:spPr>
          <a:xfrm>
            <a:off x="2250219" y="3429000"/>
            <a:ext cx="916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0" name="Google Shape;580;p26"/>
          <p:cNvCxnSpPr>
            <a:stCxn id="574" idx="3"/>
            <a:endCxn id="577" idx="1"/>
          </p:cNvCxnSpPr>
          <p:nvPr/>
        </p:nvCxnSpPr>
        <p:spPr>
          <a:xfrm>
            <a:off x="2250219" y="3429000"/>
            <a:ext cx="916800" cy="2061900"/>
          </a:xfrm>
          <a:prstGeom prst="bentConnector3">
            <a:avLst>
              <a:gd name="adj1" fmla="val 50004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1" name="Google Shape;581;p26"/>
          <p:cNvSpPr/>
          <p:nvPr/>
        </p:nvSpPr>
        <p:spPr>
          <a:xfrm>
            <a:off x="5163961" y="3069000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(메인)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던전 선택</a:t>
            </a:r>
            <a:endParaRPr/>
          </a:p>
        </p:txBody>
      </p:sp>
      <p:sp>
        <p:nvSpPr>
          <p:cNvPr id="582" name="Google Shape;582;p26"/>
          <p:cNvSpPr/>
          <p:nvPr/>
        </p:nvSpPr>
        <p:spPr>
          <a:xfrm>
            <a:off x="5163961" y="4099951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프로필</a:t>
            </a:r>
            <a:endParaRPr/>
          </a:p>
        </p:txBody>
      </p:sp>
      <p:sp>
        <p:nvSpPr>
          <p:cNvPr id="583" name="Google Shape;583;p26"/>
          <p:cNvSpPr/>
          <p:nvPr/>
        </p:nvSpPr>
        <p:spPr>
          <a:xfrm>
            <a:off x="5190087" y="2038048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상점 페이지</a:t>
            </a:r>
            <a:endParaRPr/>
          </a:p>
        </p:txBody>
      </p:sp>
      <p:cxnSp>
        <p:nvCxnSpPr>
          <p:cNvPr id="584" name="Google Shape;584;p26"/>
          <p:cNvCxnSpPr>
            <a:stCxn id="576" idx="3"/>
            <a:endCxn id="581" idx="1"/>
          </p:cNvCxnSpPr>
          <p:nvPr/>
        </p:nvCxnSpPr>
        <p:spPr>
          <a:xfrm>
            <a:off x="4247090" y="3429000"/>
            <a:ext cx="916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5" name="Google Shape;585;p26"/>
          <p:cNvCxnSpPr>
            <a:stCxn id="576" idx="3"/>
            <a:endCxn id="583" idx="1"/>
          </p:cNvCxnSpPr>
          <p:nvPr/>
        </p:nvCxnSpPr>
        <p:spPr>
          <a:xfrm rot="10800000" flipH="1">
            <a:off x="4247090" y="2397900"/>
            <a:ext cx="942900" cy="1031100"/>
          </a:xfrm>
          <a:prstGeom prst="bentConnector3">
            <a:avLst>
              <a:gd name="adj1" fmla="val 49082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6" name="Google Shape;586;p26"/>
          <p:cNvCxnSpPr>
            <a:stCxn id="576" idx="3"/>
            <a:endCxn id="582" idx="1"/>
          </p:cNvCxnSpPr>
          <p:nvPr/>
        </p:nvCxnSpPr>
        <p:spPr>
          <a:xfrm>
            <a:off x="4247090" y="3429000"/>
            <a:ext cx="916800" cy="1031100"/>
          </a:xfrm>
          <a:prstGeom prst="bentConnector3">
            <a:avLst>
              <a:gd name="adj1" fmla="val 50004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7" name="Google Shape;587;p26"/>
          <p:cNvSpPr/>
          <p:nvPr/>
        </p:nvSpPr>
        <p:spPr>
          <a:xfrm>
            <a:off x="6378778" y="114209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상품 구매</a:t>
            </a:r>
            <a:endParaRPr/>
          </a:p>
        </p:txBody>
      </p:sp>
      <p:cxnSp>
        <p:nvCxnSpPr>
          <p:cNvPr id="588" name="Google Shape;588;p26"/>
          <p:cNvCxnSpPr>
            <a:stCxn id="583" idx="0"/>
            <a:endCxn id="587" idx="1"/>
          </p:cNvCxnSpPr>
          <p:nvPr/>
        </p:nvCxnSpPr>
        <p:spPr>
          <a:xfrm rot="-5400000">
            <a:off x="5786337" y="1445698"/>
            <a:ext cx="536100" cy="6486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9" name="Google Shape;589;p26"/>
          <p:cNvSpPr/>
          <p:nvPr/>
        </p:nvSpPr>
        <p:spPr>
          <a:xfrm>
            <a:off x="6378778" y="232628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위젯 알림 확인</a:t>
            </a:r>
            <a:endParaRPr/>
          </a:p>
        </p:txBody>
      </p:sp>
      <p:sp>
        <p:nvSpPr>
          <p:cNvPr id="590" name="Google Shape;590;p26"/>
          <p:cNvSpPr/>
          <p:nvPr/>
        </p:nvSpPr>
        <p:spPr>
          <a:xfrm>
            <a:off x="9178585" y="3069000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난이도 선택</a:t>
            </a:r>
            <a:endParaRPr sz="1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(문제 풀이)</a:t>
            </a:r>
            <a:endParaRPr sz="1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591" name="Google Shape;591;p26"/>
          <p:cNvCxnSpPr>
            <a:stCxn id="581" idx="3"/>
            <a:endCxn id="590" idx="1"/>
          </p:cNvCxnSpPr>
          <p:nvPr/>
        </p:nvCxnSpPr>
        <p:spPr>
          <a:xfrm>
            <a:off x="6243961" y="3429000"/>
            <a:ext cx="293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2" name="Google Shape;592;p26"/>
          <p:cNvCxnSpPr>
            <a:stCxn id="581" idx="3"/>
            <a:endCxn id="589" idx="2"/>
          </p:cNvCxnSpPr>
          <p:nvPr/>
        </p:nvCxnSpPr>
        <p:spPr>
          <a:xfrm rot="10800000" flipH="1">
            <a:off x="6243961" y="3046200"/>
            <a:ext cx="674700" cy="3828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3" name="Google Shape;593;p26"/>
          <p:cNvSpPr/>
          <p:nvPr/>
        </p:nvSpPr>
        <p:spPr>
          <a:xfrm>
            <a:off x="7753084" y="232628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Leaderboard</a:t>
            </a:r>
            <a:endParaRPr sz="1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594" name="Google Shape;594;p26"/>
          <p:cNvCxnSpPr>
            <a:stCxn id="581" idx="3"/>
            <a:endCxn id="593" idx="2"/>
          </p:cNvCxnSpPr>
          <p:nvPr/>
        </p:nvCxnSpPr>
        <p:spPr>
          <a:xfrm rot="10800000" flipH="1">
            <a:off x="6243961" y="3046200"/>
            <a:ext cx="2049000" cy="3828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5" name="Google Shape;595;p26"/>
          <p:cNvSpPr/>
          <p:nvPr/>
        </p:nvSpPr>
        <p:spPr>
          <a:xfrm>
            <a:off x="9178585" y="64709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5E1F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게시판 작성</a:t>
            </a:r>
            <a:endParaRPr sz="1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96" name="Google Shape;596;p26"/>
          <p:cNvSpPr/>
          <p:nvPr/>
        </p:nvSpPr>
        <p:spPr>
          <a:xfrm>
            <a:off x="9178585" y="172709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5E1F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GPT 대화</a:t>
            </a:r>
            <a:endParaRPr/>
          </a:p>
        </p:txBody>
      </p:sp>
      <p:cxnSp>
        <p:nvCxnSpPr>
          <p:cNvPr id="597" name="Google Shape;597;p26"/>
          <p:cNvCxnSpPr>
            <a:stCxn id="593" idx="0"/>
            <a:endCxn id="595" idx="2"/>
          </p:cNvCxnSpPr>
          <p:nvPr/>
        </p:nvCxnSpPr>
        <p:spPr>
          <a:xfrm rot="-5400000">
            <a:off x="8526334" y="1133937"/>
            <a:ext cx="959100" cy="1425600"/>
          </a:xfrm>
          <a:prstGeom prst="bentConnector3">
            <a:avLst>
              <a:gd name="adj1" fmla="val 7906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8" name="Google Shape;598;p26"/>
          <p:cNvCxnSpPr>
            <a:stCxn id="593" idx="0"/>
            <a:endCxn id="596" idx="1"/>
          </p:cNvCxnSpPr>
          <p:nvPr/>
        </p:nvCxnSpPr>
        <p:spPr>
          <a:xfrm rot="-5400000">
            <a:off x="8616334" y="1763937"/>
            <a:ext cx="239100" cy="8856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9" name="Google Shape;599;p26"/>
          <p:cNvSpPr/>
          <p:nvPr/>
        </p:nvSpPr>
        <p:spPr>
          <a:xfrm>
            <a:off x="7753084" y="645580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5E1F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Ranking 확인</a:t>
            </a:r>
            <a:endParaRPr/>
          </a:p>
        </p:txBody>
      </p:sp>
      <p:cxnSp>
        <p:nvCxnSpPr>
          <p:cNvPr id="600" name="Google Shape;600;p26"/>
          <p:cNvCxnSpPr>
            <a:stCxn id="593" idx="0"/>
            <a:endCxn id="599" idx="2"/>
          </p:cNvCxnSpPr>
          <p:nvPr/>
        </p:nvCxnSpPr>
        <p:spPr>
          <a:xfrm rot="10800000">
            <a:off x="8293084" y="1365687"/>
            <a:ext cx="0" cy="960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1" name="Google Shape;601;p26"/>
          <p:cNvSpPr/>
          <p:nvPr/>
        </p:nvSpPr>
        <p:spPr>
          <a:xfrm>
            <a:off x="6491769" y="3674475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Item</a:t>
            </a:r>
            <a:br>
              <a:rPr lang="ko-KR"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장착 및 해제</a:t>
            </a:r>
            <a:endParaRPr/>
          </a:p>
        </p:txBody>
      </p:sp>
      <p:sp>
        <p:nvSpPr>
          <p:cNvPr id="602" name="Google Shape;602;p26"/>
          <p:cNvSpPr/>
          <p:nvPr/>
        </p:nvSpPr>
        <p:spPr>
          <a:xfrm>
            <a:off x="6491769" y="4459949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Voca List</a:t>
            </a:r>
            <a:b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공부하기</a:t>
            </a:r>
            <a:endParaRPr/>
          </a:p>
        </p:txBody>
      </p:sp>
      <p:sp>
        <p:nvSpPr>
          <p:cNvPr id="603" name="Google Shape;603;p26"/>
          <p:cNvSpPr/>
          <p:nvPr/>
        </p:nvSpPr>
        <p:spPr>
          <a:xfrm>
            <a:off x="6491769" y="5245423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Check List</a:t>
            </a:r>
            <a:endParaRPr sz="1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4" name="Google Shape;604;p26"/>
          <p:cNvSpPr/>
          <p:nvPr/>
        </p:nvSpPr>
        <p:spPr>
          <a:xfrm>
            <a:off x="6491769" y="6030897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업적 확인</a:t>
            </a:r>
            <a:endParaRPr sz="1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605" name="Google Shape;605;p26"/>
          <p:cNvCxnSpPr>
            <a:stCxn id="582" idx="3"/>
            <a:endCxn id="601" idx="1"/>
          </p:cNvCxnSpPr>
          <p:nvPr/>
        </p:nvCxnSpPr>
        <p:spPr>
          <a:xfrm rot="10800000" flipH="1">
            <a:off x="6243961" y="3944551"/>
            <a:ext cx="247800" cy="515400"/>
          </a:xfrm>
          <a:prstGeom prst="bentConnector3">
            <a:avLst>
              <a:gd name="adj1" fmla="val 3243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6" name="Google Shape;606;p26"/>
          <p:cNvCxnSpPr>
            <a:stCxn id="582" idx="3"/>
            <a:endCxn id="602" idx="1"/>
          </p:cNvCxnSpPr>
          <p:nvPr/>
        </p:nvCxnSpPr>
        <p:spPr>
          <a:xfrm>
            <a:off x="6243961" y="4459951"/>
            <a:ext cx="247800" cy="270000"/>
          </a:xfrm>
          <a:prstGeom prst="bentConnector3">
            <a:avLst>
              <a:gd name="adj1" fmla="val 32064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7" name="Google Shape;607;p26"/>
          <p:cNvCxnSpPr>
            <a:stCxn id="582" idx="3"/>
            <a:endCxn id="603" idx="1"/>
          </p:cNvCxnSpPr>
          <p:nvPr/>
        </p:nvCxnSpPr>
        <p:spPr>
          <a:xfrm>
            <a:off x="6243961" y="4459951"/>
            <a:ext cx="247800" cy="1055400"/>
          </a:xfrm>
          <a:prstGeom prst="bentConnector3">
            <a:avLst>
              <a:gd name="adj1" fmla="val 3243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8" name="Google Shape;608;p26"/>
          <p:cNvCxnSpPr>
            <a:stCxn id="582" idx="3"/>
            <a:endCxn id="604" idx="1"/>
          </p:cNvCxnSpPr>
          <p:nvPr/>
        </p:nvCxnSpPr>
        <p:spPr>
          <a:xfrm>
            <a:off x="6243961" y="4459951"/>
            <a:ext cx="247800" cy="1840800"/>
          </a:xfrm>
          <a:prstGeom prst="bentConnector3">
            <a:avLst>
              <a:gd name="adj1" fmla="val 28916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9" name="Google Shape;609;p26"/>
          <p:cNvSpPr/>
          <p:nvPr/>
        </p:nvSpPr>
        <p:spPr>
          <a:xfrm>
            <a:off x="7843083" y="4860903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5E1F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Favorite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 풀기</a:t>
            </a:r>
            <a:endParaRPr/>
          </a:p>
        </p:txBody>
      </p:sp>
      <p:sp>
        <p:nvSpPr>
          <p:cNvPr id="610" name="Google Shape;610;p26"/>
          <p:cNvSpPr/>
          <p:nvPr/>
        </p:nvSpPr>
        <p:spPr>
          <a:xfrm>
            <a:off x="7868886" y="5580903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5E1F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Retry</a:t>
            </a:r>
            <a:b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 풀기</a:t>
            </a:r>
            <a:endParaRPr/>
          </a:p>
        </p:txBody>
      </p:sp>
      <p:cxnSp>
        <p:nvCxnSpPr>
          <p:cNvPr id="611" name="Google Shape;611;p26"/>
          <p:cNvCxnSpPr>
            <a:stCxn id="603" idx="3"/>
            <a:endCxn id="609" idx="1"/>
          </p:cNvCxnSpPr>
          <p:nvPr/>
        </p:nvCxnSpPr>
        <p:spPr>
          <a:xfrm rot="10800000" flipH="1">
            <a:off x="7391769" y="5130823"/>
            <a:ext cx="451200" cy="384600"/>
          </a:xfrm>
          <a:prstGeom prst="bentConnector3">
            <a:avLst>
              <a:gd name="adj1" fmla="val 53873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2" name="Google Shape;612;p26"/>
          <p:cNvCxnSpPr>
            <a:stCxn id="603" idx="3"/>
            <a:endCxn id="610" idx="1"/>
          </p:cNvCxnSpPr>
          <p:nvPr/>
        </p:nvCxnSpPr>
        <p:spPr>
          <a:xfrm>
            <a:off x="7391769" y="5515423"/>
            <a:ext cx="477000" cy="335400"/>
          </a:xfrm>
          <a:prstGeom prst="bentConnector3">
            <a:avLst>
              <a:gd name="adj1" fmla="val 50012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3" name="Google Shape;613;p26"/>
          <p:cNvSpPr/>
          <p:nvPr/>
        </p:nvSpPr>
        <p:spPr>
          <a:xfrm>
            <a:off x="10604085" y="645580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5E1F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검색</a:t>
            </a:r>
            <a:endParaRPr/>
          </a:p>
        </p:txBody>
      </p:sp>
      <p:cxnSp>
        <p:nvCxnSpPr>
          <p:cNvPr id="614" name="Google Shape;614;p26"/>
          <p:cNvCxnSpPr>
            <a:stCxn id="593" idx="0"/>
            <a:endCxn id="613" idx="2"/>
          </p:cNvCxnSpPr>
          <p:nvPr/>
        </p:nvCxnSpPr>
        <p:spPr>
          <a:xfrm rot="-5400000">
            <a:off x="9238234" y="420537"/>
            <a:ext cx="960600" cy="2850900"/>
          </a:xfrm>
          <a:prstGeom prst="bentConnector3">
            <a:avLst>
              <a:gd name="adj1" fmla="val 7811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5" name="Google Shape;615;p26"/>
          <p:cNvSpPr/>
          <p:nvPr/>
        </p:nvSpPr>
        <p:spPr>
          <a:xfrm>
            <a:off x="4705525" y="594089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로그아웃</a:t>
            </a:r>
            <a:endParaRPr/>
          </a:p>
        </p:txBody>
      </p:sp>
      <p:cxnSp>
        <p:nvCxnSpPr>
          <p:cNvPr id="616" name="Google Shape;616;p26"/>
          <p:cNvCxnSpPr>
            <a:stCxn id="577" idx="3"/>
            <a:endCxn id="615" idx="0"/>
          </p:cNvCxnSpPr>
          <p:nvPr/>
        </p:nvCxnSpPr>
        <p:spPr>
          <a:xfrm>
            <a:off x="4247090" y="5490903"/>
            <a:ext cx="998400" cy="4500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7" name="Google Shape;617;p26"/>
          <p:cNvSpPr/>
          <p:nvPr/>
        </p:nvSpPr>
        <p:spPr>
          <a:xfrm>
            <a:off x="9178585" y="4435423"/>
            <a:ext cx="2160000" cy="216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설정</a:t>
            </a:r>
            <a:endParaRPr sz="17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수동 로그아웃</a:t>
            </a:r>
            <a:b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(계정 전환)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버전 확인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제작자 확인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618" name="Google Shape;618;p26"/>
          <p:cNvCxnSpPr>
            <a:stCxn id="574" idx="3"/>
            <a:endCxn id="617" idx="2"/>
          </p:cNvCxnSpPr>
          <p:nvPr/>
        </p:nvCxnSpPr>
        <p:spPr>
          <a:xfrm>
            <a:off x="2250219" y="3429000"/>
            <a:ext cx="8008500" cy="3166500"/>
          </a:xfrm>
          <a:prstGeom prst="bentConnector4">
            <a:avLst>
              <a:gd name="adj1" fmla="val 5741"/>
              <a:gd name="adj2" fmla="val 105292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7"/>
          <p:cNvSpPr txBox="1"/>
          <p:nvPr/>
        </p:nvSpPr>
        <p:spPr>
          <a:xfrm>
            <a:off x="1159932" y="93133"/>
            <a:ext cx="617431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협력 다이어그램</a:t>
            </a: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3617515" y="2713859"/>
            <a:ext cx="1440000" cy="108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Client</a:t>
            </a:r>
            <a:endParaRPr/>
          </a:p>
        </p:txBody>
      </p:sp>
      <p:grpSp>
        <p:nvGrpSpPr>
          <p:cNvPr id="625" name="Google Shape;625;p27"/>
          <p:cNvGrpSpPr/>
          <p:nvPr/>
        </p:nvGrpSpPr>
        <p:grpSpPr>
          <a:xfrm>
            <a:off x="950169" y="2803859"/>
            <a:ext cx="900000" cy="1269332"/>
            <a:chOff x="1350219" y="2979000"/>
            <a:chExt cx="900000" cy="1269332"/>
          </a:xfrm>
        </p:grpSpPr>
        <p:pic>
          <p:nvPicPr>
            <p:cNvPr id="626" name="Google Shape;626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50219" y="2979000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" name="Google Shape;627;p27"/>
            <p:cNvSpPr txBox="1"/>
            <p:nvPr/>
          </p:nvSpPr>
          <p:spPr>
            <a:xfrm>
              <a:off x="1350219" y="3879000"/>
              <a:ext cx="900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사용자</a:t>
              </a:r>
              <a:endParaRPr/>
            </a:p>
          </p:txBody>
        </p:sp>
      </p:grpSp>
      <p:sp>
        <p:nvSpPr>
          <p:cNvPr id="628" name="Google Shape;628;p27"/>
          <p:cNvSpPr/>
          <p:nvPr/>
        </p:nvSpPr>
        <p:spPr>
          <a:xfrm>
            <a:off x="7758311" y="1639515"/>
            <a:ext cx="1440000" cy="108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Player</a:t>
            </a:r>
            <a:br>
              <a:rPr lang="ko-KR" sz="18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Database</a:t>
            </a: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758311" y="3793858"/>
            <a:ext cx="1440000" cy="108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Dungeon</a:t>
            </a:r>
            <a:br>
              <a:rPr lang="ko-KR" sz="18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Database</a:t>
            </a:r>
            <a:endParaRPr/>
          </a:p>
        </p:txBody>
      </p:sp>
      <p:cxnSp>
        <p:nvCxnSpPr>
          <p:cNvPr id="630" name="Google Shape;630;p27"/>
          <p:cNvCxnSpPr>
            <a:stCxn id="626" idx="3"/>
            <a:endCxn id="624" idx="1"/>
          </p:cNvCxnSpPr>
          <p:nvPr/>
        </p:nvCxnSpPr>
        <p:spPr>
          <a:xfrm>
            <a:off x="1850169" y="3253859"/>
            <a:ext cx="1767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1" name="Google Shape;631;p27"/>
          <p:cNvSpPr txBox="1"/>
          <p:nvPr/>
        </p:nvSpPr>
        <p:spPr>
          <a:xfrm>
            <a:off x="2329029" y="2653695"/>
            <a:ext cx="995196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 어플 실행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 로그인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 .문제 풀이</a:t>
            </a: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4975950" y="5280285"/>
            <a:ext cx="1440000" cy="108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Server</a:t>
            </a:r>
            <a:endParaRPr/>
          </a:p>
        </p:txBody>
      </p:sp>
      <p:cxnSp>
        <p:nvCxnSpPr>
          <p:cNvPr id="633" name="Google Shape;633;p27"/>
          <p:cNvCxnSpPr>
            <a:stCxn id="624" idx="2"/>
            <a:endCxn id="632" idx="1"/>
          </p:cNvCxnSpPr>
          <p:nvPr/>
        </p:nvCxnSpPr>
        <p:spPr>
          <a:xfrm rot="-5400000" flipH="1">
            <a:off x="3643465" y="4487909"/>
            <a:ext cx="2026500" cy="6384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4" name="Google Shape;634;p27"/>
          <p:cNvSpPr txBox="1"/>
          <p:nvPr/>
        </p:nvSpPr>
        <p:spPr>
          <a:xfrm>
            <a:off x="4407611" y="4573777"/>
            <a:ext cx="110736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 로그인 요청</a:t>
            </a:r>
            <a:endParaRPr/>
          </a:p>
        </p:txBody>
      </p:sp>
      <p:cxnSp>
        <p:nvCxnSpPr>
          <p:cNvPr id="635" name="Google Shape;635;p27"/>
          <p:cNvCxnSpPr>
            <a:stCxn id="624" idx="0"/>
            <a:endCxn id="628" idx="1"/>
          </p:cNvCxnSpPr>
          <p:nvPr/>
        </p:nvCxnSpPr>
        <p:spPr>
          <a:xfrm rot="-5400000">
            <a:off x="5780815" y="736259"/>
            <a:ext cx="534300" cy="34209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6" name="Google Shape;636;p27"/>
          <p:cNvSpPr txBox="1"/>
          <p:nvPr/>
        </p:nvSpPr>
        <p:spPr>
          <a:xfrm>
            <a:off x="4242526" y="1903153"/>
            <a:ext cx="143999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  사용자 정보 요청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7" name="Google Shape;637;p27"/>
          <p:cNvSpPr txBox="1"/>
          <p:nvPr/>
        </p:nvSpPr>
        <p:spPr>
          <a:xfrm>
            <a:off x="5943600" y="2185077"/>
            <a:ext cx="1710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11.  소비 재화 정보 저장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638" name="Google Shape;638;p27"/>
          <p:cNvCxnSpPr>
            <a:stCxn id="624" idx="3"/>
            <a:endCxn id="629" idx="1"/>
          </p:cNvCxnSpPr>
          <p:nvPr/>
        </p:nvCxnSpPr>
        <p:spPr>
          <a:xfrm>
            <a:off x="5057515" y="3253859"/>
            <a:ext cx="2700900" cy="1080000"/>
          </a:xfrm>
          <a:prstGeom prst="bentConnector3">
            <a:avLst>
              <a:gd name="adj1" fmla="val 2460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9" name="Google Shape;639;p27"/>
          <p:cNvSpPr txBox="1"/>
          <p:nvPr/>
        </p:nvSpPr>
        <p:spPr>
          <a:xfrm>
            <a:off x="6047913" y="3888525"/>
            <a:ext cx="14399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 문제 정보 요청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9. 아이템 정보 요청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0" name="Google Shape;640;p27"/>
          <p:cNvSpPr txBox="1"/>
          <p:nvPr/>
        </p:nvSpPr>
        <p:spPr>
          <a:xfrm>
            <a:off x="6047913" y="4414656"/>
            <a:ext cx="1606285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 문제 데이터 전달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 던전 구성 정보 전달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10. 아이템 정보 전달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1" name="Google Shape;641;p27"/>
          <p:cNvSpPr/>
          <p:nvPr/>
        </p:nvSpPr>
        <p:spPr>
          <a:xfrm>
            <a:off x="9929607" y="3793858"/>
            <a:ext cx="1440000" cy="108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Leaderboard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Database</a:t>
            </a:r>
            <a:endParaRPr/>
          </a:p>
        </p:txBody>
      </p:sp>
      <p:cxnSp>
        <p:nvCxnSpPr>
          <p:cNvPr id="642" name="Google Shape;642;p27"/>
          <p:cNvCxnSpPr>
            <a:stCxn id="624" idx="3"/>
            <a:endCxn id="641" idx="1"/>
          </p:cNvCxnSpPr>
          <p:nvPr/>
        </p:nvCxnSpPr>
        <p:spPr>
          <a:xfrm>
            <a:off x="5057515" y="3253859"/>
            <a:ext cx="4872000" cy="1080000"/>
          </a:xfrm>
          <a:prstGeom prst="bentConnector3">
            <a:avLst>
              <a:gd name="adj1" fmla="val 9242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43" name="Google Shape;643;p27"/>
          <p:cNvSpPr txBox="1"/>
          <p:nvPr/>
        </p:nvSpPr>
        <p:spPr>
          <a:xfrm>
            <a:off x="7930457" y="2803859"/>
            <a:ext cx="16112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12.  Ranking 정보 요청</a:t>
            </a:r>
            <a:b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16.  게시글 정보 요청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4" name="Google Shape;644;p27"/>
          <p:cNvSpPr txBox="1"/>
          <p:nvPr/>
        </p:nvSpPr>
        <p:spPr>
          <a:xfrm>
            <a:off x="7930457" y="3282173"/>
            <a:ext cx="16112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15.  Ranking 정보 전달</a:t>
            </a:r>
            <a:b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17.  게시글 정보 전달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645" name="Google Shape;645;p27"/>
          <p:cNvCxnSpPr>
            <a:stCxn id="628" idx="3"/>
            <a:endCxn id="641" idx="0"/>
          </p:cNvCxnSpPr>
          <p:nvPr/>
        </p:nvCxnSpPr>
        <p:spPr>
          <a:xfrm>
            <a:off x="9198311" y="2179515"/>
            <a:ext cx="1451400" cy="16143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46" name="Google Shape;646;p27"/>
          <p:cNvSpPr txBox="1"/>
          <p:nvPr/>
        </p:nvSpPr>
        <p:spPr>
          <a:xfrm>
            <a:off x="9302423" y="1917905"/>
            <a:ext cx="1440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13.  점수 정보 요청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7" name="Google Shape;647;p27"/>
          <p:cNvSpPr txBox="1"/>
          <p:nvPr/>
        </p:nvSpPr>
        <p:spPr>
          <a:xfrm>
            <a:off x="9302423" y="2213392"/>
            <a:ext cx="1440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14.  점수 정보 요청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8"/>
          <p:cNvSpPr/>
          <p:nvPr/>
        </p:nvSpPr>
        <p:spPr>
          <a:xfrm>
            <a:off x="5498413" y="3664304"/>
            <a:ext cx="142465" cy="13919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653" name="Google Shape;653;p28"/>
          <p:cNvCxnSpPr>
            <a:stCxn id="654" idx="2"/>
            <a:endCxn id="652" idx="2"/>
          </p:cNvCxnSpPr>
          <p:nvPr/>
        </p:nvCxnSpPr>
        <p:spPr>
          <a:xfrm rot="5400000">
            <a:off x="7350313" y="2022703"/>
            <a:ext cx="600" cy="3562200"/>
          </a:xfrm>
          <a:prstGeom prst="bentConnector3">
            <a:avLst>
              <a:gd name="adj1" fmla="val 38100083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5" name="Google Shape;655;p28"/>
          <p:cNvSpPr/>
          <p:nvPr/>
        </p:nvSpPr>
        <p:spPr>
          <a:xfrm>
            <a:off x="8846664" y="2152189"/>
            <a:ext cx="142465" cy="13919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56" name="Google Shape;656;p28"/>
          <p:cNvSpPr/>
          <p:nvPr/>
        </p:nvSpPr>
        <p:spPr>
          <a:xfrm>
            <a:off x="9276730" y="2152188"/>
            <a:ext cx="142465" cy="13919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657" name="Google Shape;657;p28"/>
          <p:cNvCxnSpPr>
            <a:stCxn id="658" idx="0"/>
            <a:endCxn id="655" idx="2"/>
          </p:cNvCxnSpPr>
          <p:nvPr/>
        </p:nvCxnSpPr>
        <p:spPr>
          <a:xfrm rot="10800000">
            <a:off x="8917988" y="2291501"/>
            <a:ext cx="4200" cy="972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8" name="Google Shape;658;p28"/>
          <p:cNvSpPr/>
          <p:nvPr/>
        </p:nvSpPr>
        <p:spPr>
          <a:xfrm>
            <a:off x="8850955" y="3263501"/>
            <a:ext cx="142465" cy="13919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59" name="Google Shape;659;p28"/>
          <p:cNvSpPr/>
          <p:nvPr/>
        </p:nvSpPr>
        <p:spPr>
          <a:xfrm>
            <a:off x="9276730" y="3259947"/>
            <a:ext cx="142465" cy="13919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660" name="Google Shape;660;p28"/>
          <p:cNvCxnSpPr>
            <a:stCxn id="656" idx="2"/>
            <a:endCxn id="659" idx="0"/>
          </p:cNvCxnSpPr>
          <p:nvPr/>
        </p:nvCxnSpPr>
        <p:spPr>
          <a:xfrm>
            <a:off x="9347963" y="2291385"/>
            <a:ext cx="0" cy="968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61" name="Google Shape;661;p28"/>
          <p:cNvSpPr/>
          <p:nvPr/>
        </p:nvSpPr>
        <p:spPr>
          <a:xfrm>
            <a:off x="2961025" y="3333100"/>
            <a:ext cx="142465" cy="13919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62" name="Google Shape;662;p28"/>
          <p:cNvSpPr/>
          <p:nvPr/>
        </p:nvSpPr>
        <p:spPr>
          <a:xfrm>
            <a:off x="2961025" y="3263503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Title 화면</a:t>
            </a:r>
            <a:endParaRPr/>
          </a:p>
        </p:txBody>
      </p:sp>
      <p:sp>
        <p:nvSpPr>
          <p:cNvPr id="663" name="Google Shape;663;p28"/>
          <p:cNvSpPr txBox="1"/>
          <p:nvPr/>
        </p:nvSpPr>
        <p:spPr>
          <a:xfrm>
            <a:off x="1159932" y="93133"/>
            <a:ext cx="617431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상태 천이도</a:t>
            </a:r>
            <a:endParaRPr/>
          </a:p>
        </p:txBody>
      </p:sp>
      <p:pic>
        <p:nvPicPr>
          <p:cNvPr id="664" name="Google Shape;66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129" y="3083503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28"/>
          <p:cNvSpPr txBox="1"/>
          <p:nvPr/>
        </p:nvSpPr>
        <p:spPr>
          <a:xfrm>
            <a:off x="1054129" y="3983503"/>
            <a:ext cx="90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</a:t>
            </a:r>
            <a:endParaRPr/>
          </a:p>
        </p:txBody>
      </p:sp>
      <p:sp>
        <p:nvSpPr>
          <p:cNvPr id="666" name="Google Shape;666;p28"/>
          <p:cNvSpPr/>
          <p:nvPr/>
        </p:nvSpPr>
        <p:spPr>
          <a:xfrm>
            <a:off x="4867921" y="3263503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던전 선택</a:t>
            </a:r>
            <a:b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(Main)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67" name="Google Shape;667;p28"/>
          <p:cNvSpPr/>
          <p:nvPr/>
        </p:nvSpPr>
        <p:spPr>
          <a:xfrm>
            <a:off x="6774817" y="3263503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난이도 선택</a:t>
            </a: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8681713" y="3263503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던전 진행</a:t>
            </a:r>
            <a:b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(문제 풀이)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68" name="Google Shape;668;p28" descr="별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8609" y="3083503"/>
            <a:ext cx="900000" cy="9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Google Shape;669;p28"/>
          <p:cNvCxnSpPr>
            <a:stCxn id="664" idx="3"/>
            <a:endCxn id="662" idx="1"/>
          </p:cNvCxnSpPr>
          <p:nvPr/>
        </p:nvCxnSpPr>
        <p:spPr>
          <a:xfrm>
            <a:off x="1954129" y="3533503"/>
            <a:ext cx="1006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0" name="Google Shape;670;p28"/>
          <p:cNvCxnSpPr>
            <a:stCxn id="662" idx="3"/>
            <a:endCxn id="666" idx="1"/>
          </p:cNvCxnSpPr>
          <p:nvPr/>
        </p:nvCxnSpPr>
        <p:spPr>
          <a:xfrm>
            <a:off x="3861025" y="3533503"/>
            <a:ext cx="1006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1" name="Google Shape;671;p28"/>
          <p:cNvCxnSpPr>
            <a:stCxn id="666" idx="3"/>
            <a:endCxn id="667" idx="1"/>
          </p:cNvCxnSpPr>
          <p:nvPr/>
        </p:nvCxnSpPr>
        <p:spPr>
          <a:xfrm>
            <a:off x="5767921" y="3533503"/>
            <a:ext cx="1006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2" name="Google Shape;672;p28"/>
          <p:cNvCxnSpPr>
            <a:stCxn id="667" idx="3"/>
            <a:endCxn id="654" idx="1"/>
          </p:cNvCxnSpPr>
          <p:nvPr/>
        </p:nvCxnSpPr>
        <p:spPr>
          <a:xfrm>
            <a:off x="7674817" y="3533503"/>
            <a:ext cx="1006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3" name="Google Shape;673;p28"/>
          <p:cNvCxnSpPr>
            <a:stCxn id="654" idx="3"/>
            <a:endCxn id="668" idx="1"/>
          </p:cNvCxnSpPr>
          <p:nvPr/>
        </p:nvCxnSpPr>
        <p:spPr>
          <a:xfrm>
            <a:off x="9581713" y="3533503"/>
            <a:ext cx="1006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4" name="Google Shape;674;p28"/>
          <p:cNvSpPr txBox="1"/>
          <p:nvPr/>
        </p:nvSpPr>
        <p:spPr>
          <a:xfrm>
            <a:off x="10707176" y="3983503"/>
            <a:ext cx="6628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종료</a:t>
            </a:r>
            <a:endParaRPr/>
          </a:p>
        </p:txBody>
      </p:sp>
      <p:sp>
        <p:nvSpPr>
          <p:cNvPr id="675" name="Google Shape;675;p28"/>
          <p:cNvSpPr txBox="1"/>
          <p:nvPr/>
        </p:nvSpPr>
        <p:spPr>
          <a:xfrm>
            <a:off x="3861025" y="3271894"/>
            <a:ext cx="1006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로그인 성공</a:t>
            </a:r>
            <a:endParaRPr/>
          </a:p>
        </p:txBody>
      </p:sp>
      <p:cxnSp>
        <p:nvCxnSpPr>
          <p:cNvPr id="676" name="Google Shape;676;p28"/>
          <p:cNvCxnSpPr>
            <a:stCxn id="662" idx="0"/>
            <a:endCxn id="661" idx="1"/>
          </p:cNvCxnSpPr>
          <p:nvPr/>
        </p:nvCxnSpPr>
        <p:spPr>
          <a:xfrm rot="5400000">
            <a:off x="3116425" y="3108103"/>
            <a:ext cx="139200" cy="450000"/>
          </a:xfrm>
          <a:prstGeom prst="bentConnector4">
            <a:avLst>
              <a:gd name="adj1" fmla="val -164224"/>
              <a:gd name="adj2" fmla="val 1508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7" name="Google Shape;677;p28"/>
          <p:cNvSpPr txBox="1"/>
          <p:nvPr/>
        </p:nvSpPr>
        <p:spPr>
          <a:xfrm>
            <a:off x="2600042" y="2776892"/>
            <a:ext cx="1006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로그인 실패</a:t>
            </a:r>
            <a:endParaRPr/>
          </a:p>
        </p:txBody>
      </p:sp>
      <p:sp>
        <p:nvSpPr>
          <p:cNvPr id="678" name="Google Shape;678;p28"/>
          <p:cNvSpPr/>
          <p:nvPr/>
        </p:nvSpPr>
        <p:spPr>
          <a:xfrm>
            <a:off x="5821369" y="4428240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프로필</a:t>
            </a:r>
            <a:b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페이지</a:t>
            </a:r>
            <a:endParaRPr/>
          </a:p>
        </p:txBody>
      </p:sp>
      <p:sp>
        <p:nvSpPr>
          <p:cNvPr id="679" name="Google Shape;679;p28"/>
          <p:cNvSpPr/>
          <p:nvPr/>
        </p:nvSpPr>
        <p:spPr>
          <a:xfrm>
            <a:off x="3914473" y="4428240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상점 페이지</a:t>
            </a:r>
            <a:endParaRPr/>
          </a:p>
        </p:txBody>
      </p:sp>
      <p:sp>
        <p:nvSpPr>
          <p:cNvPr id="680" name="Google Shape;680;p28"/>
          <p:cNvSpPr txBox="1"/>
          <p:nvPr/>
        </p:nvSpPr>
        <p:spPr>
          <a:xfrm>
            <a:off x="5742481" y="3278390"/>
            <a:ext cx="1006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학습 선택</a:t>
            </a:r>
            <a:endParaRPr/>
          </a:p>
        </p:txBody>
      </p:sp>
      <p:sp>
        <p:nvSpPr>
          <p:cNvPr id="681" name="Google Shape;681;p28"/>
          <p:cNvSpPr txBox="1"/>
          <p:nvPr/>
        </p:nvSpPr>
        <p:spPr>
          <a:xfrm>
            <a:off x="7700257" y="3278390"/>
            <a:ext cx="1006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학습 진행</a:t>
            </a:r>
            <a:endParaRPr/>
          </a:p>
        </p:txBody>
      </p:sp>
      <p:cxnSp>
        <p:nvCxnSpPr>
          <p:cNvPr id="682" name="Google Shape;682;p28"/>
          <p:cNvCxnSpPr>
            <a:stCxn id="666" idx="2"/>
            <a:endCxn id="679" idx="3"/>
          </p:cNvCxnSpPr>
          <p:nvPr/>
        </p:nvCxnSpPr>
        <p:spPr>
          <a:xfrm rot="5400000">
            <a:off x="4618921" y="3999103"/>
            <a:ext cx="894600" cy="5034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3" name="Google Shape;683;p28"/>
          <p:cNvCxnSpPr>
            <a:stCxn id="666" idx="2"/>
            <a:endCxn id="678" idx="1"/>
          </p:cNvCxnSpPr>
          <p:nvPr/>
        </p:nvCxnSpPr>
        <p:spPr>
          <a:xfrm rot="-5400000" flipH="1">
            <a:off x="5122321" y="3999103"/>
            <a:ext cx="894600" cy="5034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4" name="Google Shape;684;p28"/>
          <p:cNvSpPr txBox="1"/>
          <p:nvPr/>
        </p:nvSpPr>
        <p:spPr>
          <a:xfrm>
            <a:off x="9581713" y="3278390"/>
            <a:ext cx="1006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목표 달성</a:t>
            </a:r>
            <a:endParaRPr/>
          </a:p>
        </p:txBody>
      </p:sp>
      <p:sp>
        <p:nvSpPr>
          <p:cNvPr id="685" name="Google Shape;685;p28"/>
          <p:cNvSpPr/>
          <p:nvPr/>
        </p:nvSpPr>
        <p:spPr>
          <a:xfrm>
            <a:off x="8681713" y="1751386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Database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6" name="Google Shape;686;p28"/>
          <p:cNvSpPr txBox="1"/>
          <p:nvPr/>
        </p:nvSpPr>
        <p:spPr>
          <a:xfrm>
            <a:off x="7790207" y="2639194"/>
            <a:ext cx="112768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 자료 요청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7" name="Google Shape;687;p28"/>
          <p:cNvSpPr txBox="1"/>
          <p:nvPr/>
        </p:nvSpPr>
        <p:spPr>
          <a:xfrm>
            <a:off x="9394891" y="2643084"/>
            <a:ext cx="114221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 정보 제공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8" name="Google Shape;688;p28"/>
          <p:cNvSpPr txBox="1"/>
          <p:nvPr/>
        </p:nvSpPr>
        <p:spPr>
          <a:xfrm>
            <a:off x="6795967" y="4037364"/>
            <a:ext cx="1006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학습 반복</a:t>
            </a:r>
            <a:endParaRPr/>
          </a:p>
        </p:txBody>
      </p:sp>
      <p:sp>
        <p:nvSpPr>
          <p:cNvPr id="689" name="Google Shape;689;p28"/>
          <p:cNvSpPr txBox="1"/>
          <p:nvPr/>
        </p:nvSpPr>
        <p:spPr>
          <a:xfrm>
            <a:off x="4473926" y="4120064"/>
            <a:ext cx="1006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상품 구매</a:t>
            </a:r>
            <a:endParaRPr/>
          </a:p>
        </p:txBody>
      </p:sp>
      <p:sp>
        <p:nvSpPr>
          <p:cNvPr id="690" name="Google Shape;690;p28"/>
          <p:cNvSpPr txBox="1"/>
          <p:nvPr/>
        </p:nvSpPr>
        <p:spPr>
          <a:xfrm>
            <a:off x="5257405" y="4120064"/>
            <a:ext cx="16755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프로필 관리 / 부가 학습</a:t>
            </a:r>
            <a:endParaRPr/>
          </a:p>
        </p:txBody>
      </p:sp>
      <p:sp>
        <p:nvSpPr>
          <p:cNvPr id="691" name="Google Shape;691;p28"/>
          <p:cNvSpPr txBox="1"/>
          <p:nvPr/>
        </p:nvSpPr>
        <p:spPr>
          <a:xfrm>
            <a:off x="9581713" y="3581924"/>
            <a:ext cx="1006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로그아웃</a:t>
            </a:r>
            <a:endParaRPr/>
          </a:p>
        </p:txBody>
      </p:sp>
      <p:sp>
        <p:nvSpPr>
          <p:cNvPr id="692" name="Google Shape;692;p28"/>
          <p:cNvSpPr/>
          <p:nvPr/>
        </p:nvSpPr>
        <p:spPr>
          <a:xfrm>
            <a:off x="4872789" y="1745514"/>
            <a:ext cx="900000" cy="54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Leaderboard</a:t>
            </a:r>
            <a:endParaRPr sz="9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693" name="Google Shape;693;p28"/>
          <p:cNvCxnSpPr/>
          <p:nvPr/>
        </p:nvCxnSpPr>
        <p:spPr>
          <a:xfrm rot="10800000">
            <a:off x="5093147" y="2287832"/>
            <a:ext cx="4291" cy="97211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4" name="Google Shape;694;p28"/>
          <p:cNvCxnSpPr/>
          <p:nvPr/>
        </p:nvCxnSpPr>
        <p:spPr>
          <a:xfrm>
            <a:off x="5527843" y="2285514"/>
            <a:ext cx="0" cy="96856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5" name="Google Shape;695;p28"/>
          <p:cNvSpPr txBox="1"/>
          <p:nvPr/>
        </p:nvSpPr>
        <p:spPr>
          <a:xfrm>
            <a:off x="4166405" y="2708613"/>
            <a:ext cx="1006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작성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96" name="Google Shape;696;p28"/>
          <p:cNvSpPr txBox="1"/>
          <p:nvPr/>
        </p:nvSpPr>
        <p:spPr>
          <a:xfrm>
            <a:off x="5458725" y="2708613"/>
            <a:ext cx="100689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게시판 제공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개요</a:t>
            </a:r>
            <a:endParaRPr/>
          </a:p>
        </p:txBody>
      </p:sp>
      <p:sp>
        <p:nvSpPr>
          <p:cNvPr id="272" name="Google Shape;272;p3"/>
          <p:cNvSpPr txBox="1"/>
          <p:nvPr/>
        </p:nvSpPr>
        <p:spPr>
          <a:xfrm>
            <a:off x="1295400" y="1075267"/>
            <a:ext cx="9491133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명: Dungeon TOEIC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목적: Gamification을 활용한 토익 공부 어플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목적</a:t>
            </a:r>
            <a:endParaRPr sz="18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토익 실력 향상에 중심을 둔다.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공부를 진행하면서 보다 재미있는 학습 환경을 제공한다.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AutoNum type="arabicPeriod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토익 이외에도 일에 습관을 들이는 동기 부여를 제공한다.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1" name="Google Shape;701;p29"/>
          <p:cNvCxnSpPr/>
          <p:nvPr/>
        </p:nvCxnSpPr>
        <p:spPr>
          <a:xfrm rot="10800000" flipH="1">
            <a:off x="4779224" y="788638"/>
            <a:ext cx="5154300" cy="424800"/>
          </a:xfrm>
          <a:prstGeom prst="bentConnector3">
            <a:avLst>
              <a:gd name="adj1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2" name="Google Shape;702;p29"/>
          <p:cNvCxnSpPr/>
          <p:nvPr/>
        </p:nvCxnSpPr>
        <p:spPr>
          <a:xfrm rot="10800000">
            <a:off x="7482705" y="2437725"/>
            <a:ext cx="0" cy="39054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3" name="Google Shape;703;p29"/>
          <p:cNvCxnSpPr/>
          <p:nvPr/>
        </p:nvCxnSpPr>
        <p:spPr>
          <a:xfrm>
            <a:off x="5502741" y="3388590"/>
            <a:ext cx="2799095" cy="0"/>
          </a:xfrm>
          <a:prstGeom prst="straightConnector1">
            <a:avLst/>
          </a:prstGeom>
          <a:noFill/>
          <a:ln w="38100" cap="flat" cmpd="sng">
            <a:solidFill>
              <a:srgbClr val="FFFF79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04" name="Google Shape;704;p29"/>
          <p:cNvCxnSpPr/>
          <p:nvPr/>
        </p:nvCxnSpPr>
        <p:spPr>
          <a:xfrm>
            <a:off x="5502741" y="1938289"/>
            <a:ext cx="1397100" cy="8901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05" name="Google Shape;705;p29"/>
          <p:cNvSpPr txBox="1"/>
          <p:nvPr/>
        </p:nvSpPr>
        <p:spPr>
          <a:xfrm>
            <a:off x="1159932" y="93133"/>
            <a:ext cx="617431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클래스 다이어그램</a:t>
            </a:r>
            <a:endParaRPr/>
          </a:p>
        </p:txBody>
      </p:sp>
      <p:graphicFrame>
        <p:nvGraphicFramePr>
          <p:cNvPr id="706" name="Google Shape;706;p29"/>
          <p:cNvGraphicFramePr/>
          <p:nvPr/>
        </p:nvGraphicFramePr>
        <p:xfrm>
          <a:off x="4055706" y="121343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사용자 (Player)</a:t>
                      </a:r>
                      <a:endParaRPr sz="1600" u="none" strike="noStrike" cap="none"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/>
                        <a:t>▷ 로그인 계정 정보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/>
                        <a:t>▷ UID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/>
                        <a:t>▷ 던전 점수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/>
                        <a:t>▷ 보유 재화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07" name="Google Shape;707;p29"/>
          <p:cNvGraphicFramePr/>
          <p:nvPr/>
        </p:nvGraphicFramePr>
        <p:xfrm>
          <a:off x="6176331" y="282826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던전 게시판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▷던전 선택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Leaderboard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위젯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08" name="Google Shape;708;p29"/>
          <p:cNvGraphicFramePr/>
          <p:nvPr/>
        </p:nvGraphicFramePr>
        <p:xfrm>
          <a:off x="4050828" y="282879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프로필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캐릭터 정보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인벤토리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단어장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관심 문제 목록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업적 현황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돌파 일지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9" name="Google Shape;709;p29"/>
          <p:cNvGraphicFramePr/>
          <p:nvPr/>
        </p:nvGraphicFramePr>
        <p:xfrm>
          <a:off x="8301836" y="282826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상점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남은 아이템 목록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유료 재화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10" name="Google Shape;710;p29"/>
          <p:cNvGraphicFramePr/>
          <p:nvPr/>
        </p:nvGraphicFramePr>
        <p:xfrm>
          <a:off x="9210028" y="78860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데이터베이스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Player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Quiz Data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Item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Dungeon Data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1" name="Google Shape;711;p29"/>
          <p:cNvGraphicFramePr/>
          <p:nvPr/>
        </p:nvGraphicFramePr>
        <p:xfrm>
          <a:off x="8138098" y="511600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던전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난이도 종류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문제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몬스터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획득 점수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12" name="Google Shape;712;p29"/>
          <p:cNvSpPr txBox="1"/>
          <p:nvPr/>
        </p:nvSpPr>
        <p:spPr>
          <a:xfrm>
            <a:off x="6010058" y="1942272"/>
            <a:ext cx="6389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로그인</a:t>
            </a:r>
            <a:endParaRPr/>
          </a:p>
        </p:txBody>
      </p:sp>
      <p:cxnSp>
        <p:nvCxnSpPr>
          <p:cNvPr id="713" name="Google Shape;713;p29"/>
          <p:cNvCxnSpPr/>
          <p:nvPr/>
        </p:nvCxnSpPr>
        <p:spPr>
          <a:xfrm rot="-5400000" flipH="1">
            <a:off x="6861022" y="4548305"/>
            <a:ext cx="1794900" cy="7593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4" name="Google Shape;714;p29"/>
          <p:cNvSpPr txBox="1"/>
          <p:nvPr/>
        </p:nvSpPr>
        <p:spPr>
          <a:xfrm>
            <a:off x="7303911" y="4609259"/>
            <a:ext cx="6389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종속</a:t>
            </a:r>
            <a:endParaRPr/>
          </a:p>
        </p:txBody>
      </p:sp>
      <p:cxnSp>
        <p:nvCxnSpPr>
          <p:cNvPr id="715" name="Google Shape;715;p29"/>
          <p:cNvCxnSpPr/>
          <p:nvPr/>
        </p:nvCxnSpPr>
        <p:spPr>
          <a:xfrm rot="-5400000">
            <a:off x="7957784" y="3126137"/>
            <a:ext cx="4326600" cy="1071900"/>
          </a:xfrm>
          <a:prstGeom prst="bentConnector3">
            <a:avLst>
              <a:gd name="adj1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6" name="Google Shape;716;p29"/>
          <p:cNvSpPr txBox="1"/>
          <p:nvPr/>
        </p:nvSpPr>
        <p:spPr>
          <a:xfrm>
            <a:off x="10955022" y="3308587"/>
            <a:ext cx="98533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참조 및 저장</a:t>
            </a:r>
            <a:endParaRPr/>
          </a:p>
        </p:txBody>
      </p:sp>
      <p:sp>
        <p:nvSpPr>
          <p:cNvPr id="717" name="Google Shape;717;p29"/>
          <p:cNvSpPr txBox="1"/>
          <p:nvPr/>
        </p:nvSpPr>
        <p:spPr>
          <a:xfrm>
            <a:off x="7279887" y="677908"/>
            <a:ext cx="95714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관리 및 저장</a:t>
            </a:r>
            <a:endParaRPr/>
          </a:p>
        </p:txBody>
      </p:sp>
      <p:graphicFrame>
        <p:nvGraphicFramePr>
          <p:cNvPr id="718" name="Google Shape;718;p29"/>
          <p:cNvGraphicFramePr/>
          <p:nvPr/>
        </p:nvGraphicFramePr>
        <p:xfrm>
          <a:off x="4644104" y="511600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Leaderboard</a:t>
                      </a:r>
                      <a:endParaRPr sz="1600" u="none" strike="noStrike" cap="none"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Ranking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게시판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GPT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9" name="Google Shape;719;p29"/>
          <p:cNvGraphicFramePr/>
          <p:nvPr/>
        </p:nvGraphicFramePr>
        <p:xfrm>
          <a:off x="7291364" y="126074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위젯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출석 체크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우편함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이벤트 알림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20" name="Google Shape;720;p29"/>
          <p:cNvCxnSpPr/>
          <p:nvPr/>
        </p:nvCxnSpPr>
        <p:spPr>
          <a:xfrm rot="5400000">
            <a:off x="5303758" y="4094253"/>
            <a:ext cx="1085400" cy="957900"/>
          </a:xfrm>
          <a:prstGeom prst="bentConnector3">
            <a:avLst>
              <a:gd name="adj1" fmla="val 8209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1" name="Google Shape;721;p29"/>
          <p:cNvSpPr txBox="1"/>
          <p:nvPr/>
        </p:nvSpPr>
        <p:spPr>
          <a:xfrm>
            <a:off x="6213202" y="4609259"/>
            <a:ext cx="6389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종속</a:t>
            </a:r>
            <a:endParaRPr/>
          </a:p>
        </p:txBody>
      </p:sp>
      <p:sp>
        <p:nvSpPr>
          <p:cNvPr id="722" name="Google Shape;722;p29"/>
          <p:cNvSpPr txBox="1"/>
          <p:nvPr/>
        </p:nvSpPr>
        <p:spPr>
          <a:xfrm>
            <a:off x="7439004" y="2532283"/>
            <a:ext cx="6389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종속</a:t>
            </a:r>
            <a:endParaRPr/>
          </a:p>
        </p:txBody>
      </p:sp>
      <p:graphicFrame>
        <p:nvGraphicFramePr>
          <p:cNvPr id="723" name="Google Shape;723;p29"/>
          <p:cNvGraphicFramePr/>
          <p:nvPr/>
        </p:nvGraphicFramePr>
        <p:xfrm>
          <a:off x="2962800" y="581826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게시판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글쓰기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게시글 검색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24" name="Google Shape;724;p29"/>
          <p:cNvCxnSpPr/>
          <p:nvPr/>
        </p:nvCxnSpPr>
        <p:spPr>
          <a:xfrm rot="10800000" flipH="1">
            <a:off x="3686318" y="5717161"/>
            <a:ext cx="957900" cy="1011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5" name="Google Shape;725;p29"/>
          <p:cNvSpPr txBox="1"/>
          <p:nvPr/>
        </p:nvSpPr>
        <p:spPr>
          <a:xfrm>
            <a:off x="3927634" y="5463209"/>
            <a:ext cx="6389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종속</a:t>
            </a:r>
            <a:endParaRPr/>
          </a:p>
        </p:txBody>
      </p:sp>
      <p:cxnSp>
        <p:nvCxnSpPr>
          <p:cNvPr id="726" name="Google Shape;726;p29"/>
          <p:cNvCxnSpPr/>
          <p:nvPr/>
        </p:nvCxnSpPr>
        <p:spPr>
          <a:xfrm>
            <a:off x="5507619" y="1416241"/>
            <a:ext cx="1783800" cy="432900"/>
          </a:xfrm>
          <a:prstGeom prst="bentConnector3">
            <a:avLst>
              <a:gd name="adj1" fmla="val 8612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7" name="Google Shape;727;p29"/>
          <p:cNvSpPr txBox="1"/>
          <p:nvPr/>
        </p:nvSpPr>
        <p:spPr>
          <a:xfrm>
            <a:off x="6010058" y="1204860"/>
            <a:ext cx="6389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참조</a:t>
            </a:r>
            <a:endParaRPr/>
          </a:p>
        </p:txBody>
      </p:sp>
      <p:graphicFrame>
        <p:nvGraphicFramePr>
          <p:cNvPr id="728" name="Google Shape;728;p29"/>
          <p:cNvGraphicFramePr/>
          <p:nvPr/>
        </p:nvGraphicFramePr>
        <p:xfrm>
          <a:off x="743808" y="125241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인벤토리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보유 아이템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착용 아이템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29" name="Google Shape;729;p29"/>
          <p:cNvGraphicFramePr/>
          <p:nvPr/>
        </p:nvGraphicFramePr>
        <p:xfrm>
          <a:off x="743808" y="238074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단어장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보유 단어장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30" name="Google Shape;730;p29"/>
          <p:cNvGraphicFramePr/>
          <p:nvPr/>
        </p:nvGraphicFramePr>
        <p:xfrm>
          <a:off x="743808" y="350907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관심 문제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틀린 문제 목록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관심 문제 목록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1" name="Google Shape;731;p29"/>
          <p:cNvGraphicFramePr/>
          <p:nvPr/>
        </p:nvGraphicFramePr>
        <p:xfrm>
          <a:off x="743808" y="463741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업적 현황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달성 업적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미 달성 업적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2" name="Google Shape;732;p29"/>
          <p:cNvGraphicFramePr/>
          <p:nvPr/>
        </p:nvGraphicFramePr>
        <p:xfrm>
          <a:off x="751741" y="576221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돌파 일지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FB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달성 업적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미 달성 업적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33" name="Google Shape;733;p29"/>
          <p:cNvCxnSpPr/>
          <p:nvPr/>
        </p:nvCxnSpPr>
        <p:spPr>
          <a:xfrm rot="-5400000">
            <a:off x="9304570" y="2653215"/>
            <a:ext cx="1073400" cy="184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4" name="Google Shape;734;p29"/>
          <p:cNvSpPr txBox="1"/>
          <p:nvPr/>
        </p:nvSpPr>
        <p:spPr>
          <a:xfrm>
            <a:off x="8976402" y="2501126"/>
            <a:ext cx="95714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관리 및 저장</a:t>
            </a:r>
            <a:endParaRPr/>
          </a:p>
        </p:txBody>
      </p:sp>
      <p:cxnSp>
        <p:nvCxnSpPr>
          <p:cNvPr id="735" name="Google Shape;735;p29"/>
          <p:cNvCxnSpPr/>
          <p:nvPr/>
        </p:nvCxnSpPr>
        <p:spPr>
          <a:xfrm rot="-5400000" flipH="1">
            <a:off x="2063794" y="1836893"/>
            <a:ext cx="2114100" cy="1860000"/>
          </a:xfrm>
          <a:prstGeom prst="bentConnector3">
            <a:avLst>
              <a:gd name="adj1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6" name="Google Shape;736;p29"/>
          <p:cNvCxnSpPr/>
          <p:nvPr/>
        </p:nvCxnSpPr>
        <p:spPr>
          <a:xfrm>
            <a:off x="2190844" y="2703191"/>
            <a:ext cx="1860000" cy="1120800"/>
          </a:xfrm>
          <a:prstGeom prst="bentConnector3">
            <a:avLst>
              <a:gd name="adj1" fmla="val 3258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7" name="Google Shape;737;p29"/>
          <p:cNvCxnSpPr/>
          <p:nvPr/>
        </p:nvCxnSpPr>
        <p:spPr>
          <a:xfrm rot="10800000" flipH="1">
            <a:off x="2190844" y="3824005"/>
            <a:ext cx="1860000" cy="142500"/>
          </a:xfrm>
          <a:prstGeom prst="bentConnector3">
            <a:avLst>
              <a:gd name="adj1" fmla="val 3267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8" name="Google Shape;738;p29"/>
          <p:cNvCxnSpPr/>
          <p:nvPr/>
        </p:nvCxnSpPr>
        <p:spPr>
          <a:xfrm rot="10800000" flipH="1">
            <a:off x="2190844" y="3824036"/>
            <a:ext cx="1860000" cy="1270800"/>
          </a:xfrm>
          <a:prstGeom prst="bentConnector3">
            <a:avLst>
              <a:gd name="adj1" fmla="val 3267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9" name="Google Shape;739;p29"/>
          <p:cNvCxnSpPr/>
          <p:nvPr/>
        </p:nvCxnSpPr>
        <p:spPr>
          <a:xfrm rot="-5400000">
            <a:off x="1927127" y="4095794"/>
            <a:ext cx="2395500" cy="1852200"/>
          </a:xfrm>
          <a:prstGeom prst="bentConnector3">
            <a:avLst>
              <a:gd name="adj1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0" name="Google Shape;740;p29"/>
          <p:cNvSpPr txBox="1"/>
          <p:nvPr/>
        </p:nvSpPr>
        <p:spPr>
          <a:xfrm>
            <a:off x="3113957" y="3562503"/>
            <a:ext cx="6389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종속</a:t>
            </a:r>
            <a:endParaRPr/>
          </a:p>
        </p:txBody>
      </p:sp>
      <p:cxnSp>
        <p:nvCxnSpPr>
          <p:cNvPr id="741" name="Google Shape;741;p29"/>
          <p:cNvCxnSpPr/>
          <p:nvPr/>
        </p:nvCxnSpPr>
        <p:spPr>
          <a:xfrm rot="-5400000">
            <a:off x="4966564" y="2723954"/>
            <a:ext cx="1080000" cy="4800"/>
          </a:xfrm>
          <a:prstGeom prst="bentConnector3">
            <a:avLst>
              <a:gd name="adj1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2" name="Google Shape;742;p29"/>
          <p:cNvSpPr txBox="1"/>
          <p:nvPr/>
        </p:nvSpPr>
        <p:spPr>
          <a:xfrm>
            <a:off x="5592850" y="2532283"/>
            <a:ext cx="6389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참조</a:t>
            </a:r>
            <a:endParaRPr/>
          </a:p>
        </p:txBody>
      </p:sp>
      <p:cxnSp>
        <p:nvCxnSpPr>
          <p:cNvPr id="743" name="Google Shape;743;p29"/>
          <p:cNvCxnSpPr/>
          <p:nvPr/>
        </p:nvCxnSpPr>
        <p:spPr>
          <a:xfrm rot="10800000" flipH="1">
            <a:off x="5367622" y="1498743"/>
            <a:ext cx="5289300" cy="4819500"/>
          </a:xfrm>
          <a:prstGeom prst="bentConnector4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aphicFrame>
        <p:nvGraphicFramePr>
          <p:cNvPr id="744" name="Google Shape;744;p29"/>
          <p:cNvGraphicFramePr/>
          <p:nvPr/>
        </p:nvGraphicFramePr>
        <p:xfrm>
          <a:off x="8296957" y="392851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{AD07F4F8-64E6-49E5-A17E-D6E5D8F06EB0}</a:tableStyleId>
              </a:tblPr>
              <a:tblGrid>
                <a:gridCol w="144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/>
                        <a:t>설정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BFD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앱 정보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▷ 계정 전환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45" name="Google Shape;745;p29"/>
          <p:cNvCxnSpPr/>
          <p:nvPr/>
        </p:nvCxnSpPr>
        <p:spPr>
          <a:xfrm rot="-5400000">
            <a:off x="8923643" y="3036092"/>
            <a:ext cx="2170200" cy="5295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6" name="Google Shape;746;p29"/>
          <p:cNvSpPr txBox="1"/>
          <p:nvPr/>
        </p:nvSpPr>
        <p:spPr>
          <a:xfrm>
            <a:off x="9689234" y="4094968"/>
            <a:ext cx="6389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참조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 txBox="1"/>
          <p:nvPr/>
        </p:nvSpPr>
        <p:spPr>
          <a:xfrm>
            <a:off x="1151054" y="93133"/>
            <a:ext cx="947884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데이터 베이스 설계 (E/R 다이어그램)</a:t>
            </a:r>
            <a:endParaRPr sz="3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2" name="Google Shape;752;p30"/>
          <p:cNvSpPr/>
          <p:nvPr/>
        </p:nvSpPr>
        <p:spPr>
          <a:xfrm>
            <a:off x="863431" y="965926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3" name="Google Shape;753;p30"/>
          <p:cNvSpPr/>
          <p:nvPr/>
        </p:nvSpPr>
        <p:spPr>
          <a:xfrm>
            <a:off x="126750" y="1981472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로그인</a:t>
            </a:r>
            <a:b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정보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4" name="Google Shape;754;p30"/>
          <p:cNvSpPr/>
          <p:nvPr/>
        </p:nvSpPr>
        <p:spPr>
          <a:xfrm>
            <a:off x="1577806" y="1981472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보유</a:t>
            </a:r>
            <a:b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아이템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5" name="Google Shape;755;p30"/>
          <p:cNvSpPr/>
          <p:nvPr/>
        </p:nvSpPr>
        <p:spPr>
          <a:xfrm>
            <a:off x="126750" y="2997018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이름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6" name="Google Shape;756;p30"/>
          <p:cNvSpPr/>
          <p:nvPr/>
        </p:nvSpPr>
        <p:spPr>
          <a:xfrm>
            <a:off x="1577806" y="2997018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달성 업적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7" name="Google Shape;757;p30"/>
          <p:cNvSpPr/>
          <p:nvPr/>
        </p:nvSpPr>
        <p:spPr>
          <a:xfrm>
            <a:off x="126750" y="4012564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최고 점수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8" name="Google Shape;758;p30"/>
          <p:cNvSpPr/>
          <p:nvPr/>
        </p:nvSpPr>
        <p:spPr>
          <a:xfrm>
            <a:off x="126750" y="5028110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소지 재화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9" name="Google Shape;759;p30"/>
          <p:cNvSpPr/>
          <p:nvPr/>
        </p:nvSpPr>
        <p:spPr>
          <a:xfrm>
            <a:off x="126750" y="6037339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출석</a:t>
            </a:r>
            <a:b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확인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60" name="Google Shape;760;p30"/>
          <p:cNvSpPr/>
          <p:nvPr/>
        </p:nvSpPr>
        <p:spPr>
          <a:xfrm>
            <a:off x="1608585" y="4012564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유저 번호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61" name="Google Shape;761;p30"/>
          <p:cNvSpPr/>
          <p:nvPr/>
        </p:nvSpPr>
        <p:spPr>
          <a:xfrm>
            <a:off x="1608585" y="5028110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나의</a:t>
            </a:r>
            <a:b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캐릭터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62" name="Google Shape;762;p30"/>
          <p:cNvCxnSpPr>
            <a:stCxn id="752" idx="2"/>
            <a:endCxn id="753" idx="3"/>
          </p:cNvCxnSpPr>
          <p:nvPr/>
        </p:nvCxnSpPr>
        <p:spPr>
          <a:xfrm rot="5400000">
            <a:off x="977281" y="1915276"/>
            <a:ext cx="655500" cy="196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3" name="Google Shape;763;p30"/>
          <p:cNvCxnSpPr>
            <a:stCxn id="752" idx="2"/>
            <a:endCxn id="754" idx="1"/>
          </p:cNvCxnSpPr>
          <p:nvPr/>
        </p:nvCxnSpPr>
        <p:spPr>
          <a:xfrm rot="-5400000" flipH="1">
            <a:off x="1162831" y="1926526"/>
            <a:ext cx="655500" cy="1743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4" name="Google Shape;764;p30"/>
          <p:cNvCxnSpPr>
            <a:stCxn id="752" idx="2"/>
            <a:endCxn id="755" idx="3"/>
          </p:cNvCxnSpPr>
          <p:nvPr/>
        </p:nvCxnSpPr>
        <p:spPr>
          <a:xfrm rot="5400000">
            <a:off x="469531" y="2423026"/>
            <a:ext cx="1671000" cy="196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5" name="Google Shape;765;p30"/>
          <p:cNvCxnSpPr>
            <a:stCxn id="752" idx="2"/>
            <a:endCxn id="756" idx="1"/>
          </p:cNvCxnSpPr>
          <p:nvPr/>
        </p:nvCxnSpPr>
        <p:spPr>
          <a:xfrm rot="-5400000" flipH="1">
            <a:off x="655081" y="2434276"/>
            <a:ext cx="1671000" cy="1743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6" name="Google Shape;766;p30"/>
          <p:cNvCxnSpPr>
            <a:stCxn id="752" idx="2"/>
            <a:endCxn id="757" idx="3"/>
          </p:cNvCxnSpPr>
          <p:nvPr/>
        </p:nvCxnSpPr>
        <p:spPr>
          <a:xfrm rot="5400000">
            <a:off x="-38219" y="2930776"/>
            <a:ext cx="2686500" cy="196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7" name="Google Shape;767;p30"/>
          <p:cNvCxnSpPr>
            <a:stCxn id="752" idx="2"/>
            <a:endCxn id="760" idx="1"/>
          </p:cNvCxnSpPr>
          <p:nvPr/>
        </p:nvCxnSpPr>
        <p:spPr>
          <a:xfrm rot="-5400000" flipH="1">
            <a:off x="162781" y="2926576"/>
            <a:ext cx="2686500" cy="2052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8" name="Google Shape;768;p30"/>
          <p:cNvCxnSpPr>
            <a:stCxn id="752" idx="2"/>
            <a:endCxn id="758" idx="3"/>
          </p:cNvCxnSpPr>
          <p:nvPr/>
        </p:nvCxnSpPr>
        <p:spPr>
          <a:xfrm rot="5400000">
            <a:off x="-546119" y="3438676"/>
            <a:ext cx="3702300" cy="196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9" name="Google Shape;769;p30"/>
          <p:cNvCxnSpPr>
            <a:stCxn id="752" idx="2"/>
            <a:endCxn id="761" idx="1"/>
          </p:cNvCxnSpPr>
          <p:nvPr/>
        </p:nvCxnSpPr>
        <p:spPr>
          <a:xfrm rot="-5400000" flipH="1">
            <a:off x="-345119" y="3434476"/>
            <a:ext cx="3702300" cy="2052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0" name="Google Shape;770;p30"/>
          <p:cNvCxnSpPr>
            <a:stCxn id="752" idx="2"/>
            <a:endCxn id="759" idx="3"/>
          </p:cNvCxnSpPr>
          <p:nvPr/>
        </p:nvCxnSpPr>
        <p:spPr>
          <a:xfrm rot="5400000">
            <a:off x="-1050719" y="3943276"/>
            <a:ext cx="4711500" cy="196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p30"/>
          <p:cNvSpPr/>
          <p:nvPr/>
        </p:nvSpPr>
        <p:spPr>
          <a:xfrm>
            <a:off x="3094144" y="202890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업적 번호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2" name="Google Shape;772;p30"/>
          <p:cNvSpPr/>
          <p:nvPr/>
        </p:nvSpPr>
        <p:spPr>
          <a:xfrm>
            <a:off x="3094143" y="303289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업적 내용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73" name="Google Shape;773;p30"/>
          <p:cNvCxnSpPr>
            <a:stCxn id="756" idx="3"/>
            <a:endCxn id="771" idx="1"/>
          </p:cNvCxnSpPr>
          <p:nvPr/>
        </p:nvCxnSpPr>
        <p:spPr>
          <a:xfrm rot="10800000" flipH="1">
            <a:off x="2657806" y="2388918"/>
            <a:ext cx="436200" cy="968100"/>
          </a:xfrm>
          <a:prstGeom prst="bentConnector3">
            <a:avLst>
              <a:gd name="adj1" fmla="val 5001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4" name="Google Shape;774;p30"/>
          <p:cNvCxnSpPr>
            <a:stCxn id="756" idx="3"/>
            <a:endCxn id="772" idx="1"/>
          </p:cNvCxnSpPr>
          <p:nvPr/>
        </p:nvCxnSpPr>
        <p:spPr>
          <a:xfrm>
            <a:off x="2657806" y="3357018"/>
            <a:ext cx="436200" cy="36000"/>
          </a:xfrm>
          <a:prstGeom prst="bentConnector3">
            <a:avLst>
              <a:gd name="adj1" fmla="val 5001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5" name="Google Shape;775;p30"/>
          <p:cNvSpPr/>
          <p:nvPr/>
        </p:nvSpPr>
        <p:spPr>
          <a:xfrm>
            <a:off x="3094143" y="403688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캐릭터 외형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6" name="Google Shape;776;p30"/>
          <p:cNvSpPr/>
          <p:nvPr/>
        </p:nvSpPr>
        <p:spPr>
          <a:xfrm>
            <a:off x="3092281" y="504087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착용 장비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77" name="Google Shape;777;p30"/>
          <p:cNvCxnSpPr>
            <a:stCxn id="761" idx="3"/>
            <a:endCxn id="775" idx="1"/>
          </p:cNvCxnSpPr>
          <p:nvPr/>
        </p:nvCxnSpPr>
        <p:spPr>
          <a:xfrm rot="10800000" flipH="1">
            <a:off x="2688585" y="4396910"/>
            <a:ext cx="405600" cy="991200"/>
          </a:xfrm>
          <a:prstGeom prst="bentConnector3">
            <a:avLst>
              <a:gd name="adj1" fmla="val 499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8" name="Google Shape;778;p30"/>
          <p:cNvCxnSpPr>
            <a:stCxn id="761" idx="3"/>
            <a:endCxn id="776" idx="1"/>
          </p:cNvCxnSpPr>
          <p:nvPr/>
        </p:nvCxnSpPr>
        <p:spPr>
          <a:xfrm>
            <a:off x="2688585" y="5388110"/>
            <a:ext cx="403800" cy="12900"/>
          </a:xfrm>
          <a:prstGeom prst="bentConnector3">
            <a:avLst>
              <a:gd name="adj1" fmla="val 4998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9" name="Google Shape;779;p30"/>
          <p:cNvSpPr/>
          <p:nvPr/>
        </p:nvSpPr>
        <p:spPr>
          <a:xfrm>
            <a:off x="1608584" y="6037339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보유</a:t>
            </a:r>
            <a:b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단어장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80" name="Google Shape;780;p30"/>
          <p:cNvCxnSpPr>
            <a:stCxn id="752" idx="2"/>
            <a:endCxn id="779" idx="1"/>
          </p:cNvCxnSpPr>
          <p:nvPr/>
        </p:nvCxnSpPr>
        <p:spPr>
          <a:xfrm rot="-5400000" flipH="1">
            <a:off x="-849719" y="3939076"/>
            <a:ext cx="4711500" cy="2052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1" name="Google Shape;781;p30"/>
          <p:cNvSpPr/>
          <p:nvPr/>
        </p:nvSpPr>
        <p:spPr>
          <a:xfrm>
            <a:off x="3094143" y="102491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아이템 이름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82" name="Google Shape;782;p30"/>
          <p:cNvCxnSpPr>
            <a:stCxn id="754" idx="3"/>
            <a:endCxn id="781" idx="1"/>
          </p:cNvCxnSpPr>
          <p:nvPr/>
        </p:nvCxnSpPr>
        <p:spPr>
          <a:xfrm rot="10800000" flipH="1">
            <a:off x="2657806" y="1384772"/>
            <a:ext cx="436200" cy="956700"/>
          </a:xfrm>
          <a:prstGeom prst="bentConnector3">
            <a:avLst>
              <a:gd name="adj1" fmla="val 5001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3" name="Google Shape;783;p30"/>
          <p:cNvSpPr/>
          <p:nvPr/>
        </p:nvSpPr>
        <p:spPr>
          <a:xfrm>
            <a:off x="3090418" y="604486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단어장</a:t>
            </a:r>
            <a:b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이름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84" name="Google Shape;784;p30"/>
          <p:cNvCxnSpPr>
            <a:stCxn id="779" idx="3"/>
            <a:endCxn id="783" idx="1"/>
          </p:cNvCxnSpPr>
          <p:nvPr/>
        </p:nvCxnSpPr>
        <p:spPr>
          <a:xfrm>
            <a:off x="2688584" y="6397339"/>
            <a:ext cx="401700" cy="75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5" name="Google Shape;785;p30"/>
          <p:cNvSpPr/>
          <p:nvPr/>
        </p:nvSpPr>
        <p:spPr>
          <a:xfrm>
            <a:off x="6397456" y="102491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6" name="Google Shape;786;p30"/>
          <p:cNvSpPr/>
          <p:nvPr/>
        </p:nvSpPr>
        <p:spPr>
          <a:xfrm>
            <a:off x="5641725" y="1981472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 번호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7" name="Google Shape;787;p30"/>
          <p:cNvSpPr/>
          <p:nvPr/>
        </p:nvSpPr>
        <p:spPr>
          <a:xfrm>
            <a:off x="7110356" y="1981472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 내용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88" name="Google Shape;788;p30"/>
          <p:cNvCxnSpPr>
            <a:stCxn id="785" idx="2"/>
            <a:endCxn id="786" idx="3"/>
          </p:cNvCxnSpPr>
          <p:nvPr/>
        </p:nvCxnSpPr>
        <p:spPr>
          <a:xfrm rot="5400000">
            <a:off x="6531256" y="1935417"/>
            <a:ext cx="596700" cy="2157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9" name="Google Shape;789;p30"/>
          <p:cNvCxnSpPr>
            <a:stCxn id="785" idx="2"/>
            <a:endCxn id="787" idx="1"/>
          </p:cNvCxnSpPr>
          <p:nvPr/>
        </p:nvCxnSpPr>
        <p:spPr>
          <a:xfrm rot="-5400000" flipH="1">
            <a:off x="6725506" y="1956867"/>
            <a:ext cx="596700" cy="172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90" name="Google Shape;790;p30"/>
          <p:cNvSpPr/>
          <p:nvPr/>
        </p:nvSpPr>
        <p:spPr>
          <a:xfrm>
            <a:off x="6397456" y="293802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본문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1" name="Google Shape;791;p30"/>
          <p:cNvSpPr/>
          <p:nvPr/>
        </p:nvSpPr>
        <p:spPr>
          <a:xfrm>
            <a:off x="7856641" y="2938027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정답 번호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2" name="Google Shape;792;p30"/>
          <p:cNvSpPr/>
          <p:nvPr/>
        </p:nvSpPr>
        <p:spPr>
          <a:xfrm>
            <a:off x="9315826" y="2928881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번호</a:t>
            </a:r>
            <a:b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내용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93" name="Google Shape;793;p30"/>
          <p:cNvCxnSpPr>
            <a:stCxn id="787" idx="2"/>
            <a:endCxn id="791" idx="1"/>
          </p:cNvCxnSpPr>
          <p:nvPr/>
        </p:nvCxnSpPr>
        <p:spPr>
          <a:xfrm rot="-5400000" flipH="1">
            <a:off x="7455206" y="2896622"/>
            <a:ext cx="596700" cy="2064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94" name="Google Shape;794;p30"/>
          <p:cNvCxnSpPr>
            <a:stCxn id="787" idx="2"/>
            <a:endCxn id="790" idx="3"/>
          </p:cNvCxnSpPr>
          <p:nvPr/>
        </p:nvCxnSpPr>
        <p:spPr>
          <a:xfrm rot="5400000">
            <a:off x="7265606" y="2913422"/>
            <a:ext cx="596700" cy="172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95" name="Google Shape;795;p30"/>
          <p:cNvCxnSpPr>
            <a:stCxn id="791" idx="3"/>
            <a:endCxn id="792" idx="1"/>
          </p:cNvCxnSpPr>
          <p:nvPr/>
        </p:nvCxnSpPr>
        <p:spPr>
          <a:xfrm rot="10800000" flipH="1">
            <a:off x="8936641" y="3289027"/>
            <a:ext cx="379200" cy="9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96" name="Google Shape;796;p30"/>
          <p:cNvSpPr/>
          <p:nvPr/>
        </p:nvSpPr>
        <p:spPr>
          <a:xfrm>
            <a:off x="6397456" y="4014739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7" name="Google Shape;797;p30"/>
          <p:cNvSpPr/>
          <p:nvPr/>
        </p:nvSpPr>
        <p:spPr>
          <a:xfrm>
            <a:off x="5641725" y="5028110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번호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8" name="Google Shape;798;p30"/>
          <p:cNvSpPr/>
          <p:nvPr/>
        </p:nvSpPr>
        <p:spPr>
          <a:xfrm>
            <a:off x="7110356" y="5028110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유저</a:t>
            </a:r>
            <a:b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이름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9" name="Google Shape;799;p30"/>
          <p:cNvSpPr/>
          <p:nvPr/>
        </p:nvSpPr>
        <p:spPr>
          <a:xfrm>
            <a:off x="5641725" y="5984665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본문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00" name="Google Shape;800;p30"/>
          <p:cNvCxnSpPr>
            <a:stCxn id="796" idx="2"/>
            <a:endCxn id="797" idx="3"/>
          </p:cNvCxnSpPr>
          <p:nvPr/>
        </p:nvCxnSpPr>
        <p:spPr>
          <a:xfrm rot="5400000">
            <a:off x="6502906" y="4953589"/>
            <a:ext cx="653400" cy="2157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1" name="Google Shape;801;p30"/>
          <p:cNvCxnSpPr>
            <a:stCxn id="796" idx="2"/>
            <a:endCxn id="798" idx="1"/>
          </p:cNvCxnSpPr>
          <p:nvPr/>
        </p:nvCxnSpPr>
        <p:spPr>
          <a:xfrm rot="-5400000" flipH="1">
            <a:off x="6697156" y="4975039"/>
            <a:ext cx="653400" cy="172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2" name="Google Shape;802;p30"/>
          <p:cNvCxnSpPr>
            <a:stCxn id="796" idx="2"/>
            <a:endCxn id="799" idx="3"/>
          </p:cNvCxnSpPr>
          <p:nvPr/>
        </p:nvCxnSpPr>
        <p:spPr>
          <a:xfrm rot="5400000">
            <a:off x="6024706" y="5431789"/>
            <a:ext cx="1609800" cy="2157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3" name="Google Shape;803;p30"/>
          <p:cNvSpPr/>
          <p:nvPr/>
        </p:nvSpPr>
        <p:spPr>
          <a:xfrm>
            <a:off x="7110356" y="5984665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답글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04" name="Google Shape;804;p30"/>
          <p:cNvCxnSpPr>
            <a:stCxn id="796" idx="2"/>
            <a:endCxn id="803" idx="1"/>
          </p:cNvCxnSpPr>
          <p:nvPr/>
        </p:nvCxnSpPr>
        <p:spPr>
          <a:xfrm rot="-5400000" flipH="1">
            <a:off x="6218956" y="5453239"/>
            <a:ext cx="1609800" cy="172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5" name="Google Shape;805;p30"/>
          <p:cNvSpPr/>
          <p:nvPr/>
        </p:nvSpPr>
        <p:spPr>
          <a:xfrm>
            <a:off x="8502943" y="4020055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유저</a:t>
            </a:r>
            <a:b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이름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6" name="Google Shape;806;p30"/>
          <p:cNvSpPr/>
          <p:nvPr/>
        </p:nvSpPr>
        <p:spPr>
          <a:xfrm>
            <a:off x="8502943" y="5020234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유저</a:t>
            </a:r>
            <a:b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번호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8512051" y="5984665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본문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08" name="Google Shape;808;p30"/>
          <p:cNvCxnSpPr>
            <a:stCxn id="803" idx="3"/>
            <a:endCxn id="807" idx="1"/>
          </p:cNvCxnSpPr>
          <p:nvPr/>
        </p:nvCxnSpPr>
        <p:spPr>
          <a:xfrm>
            <a:off x="8190356" y="6344665"/>
            <a:ext cx="3216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9" name="Google Shape;809;p30"/>
          <p:cNvCxnSpPr>
            <a:stCxn id="803" idx="3"/>
            <a:endCxn id="805" idx="1"/>
          </p:cNvCxnSpPr>
          <p:nvPr/>
        </p:nvCxnSpPr>
        <p:spPr>
          <a:xfrm rot="10800000" flipH="1">
            <a:off x="8190356" y="4379965"/>
            <a:ext cx="312600" cy="1964700"/>
          </a:xfrm>
          <a:prstGeom prst="bentConnector3">
            <a:avLst>
              <a:gd name="adj1" fmla="val 4999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0" name="Google Shape;810;p30"/>
          <p:cNvCxnSpPr>
            <a:stCxn id="803" idx="3"/>
            <a:endCxn id="806" idx="1"/>
          </p:cNvCxnSpPr>
          <p:nvPr/>
        </p:nvCxnSpPr>
        <p:spPr>
          <a:xfrm rot="10800000" flipH="1">
            <a:off x="8190356" y="5380165"/>
            <a:ext cx="312600" cy="964500"/>
          </a:xfrm>
          <a:prstGeom prst="bentConnector3">
            <a:avLst>
              <a:gd name="adj1" fmla="val 4999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1" name="Google Shape;811;p30"/>
          <p:cNvSpPr/>
          <p:nvPr/>
        </p:nvSpPr>
        <p:spPr>
          <a:xfrm>
            <a:off x="4530368" y="3061472"/>
            <a:ext cx="1080000" cy="720000"/>
          </a:xfrm>
          <a:prstGeom prst="roundRect">
            <a:avLst>
              <a:gd name="adj" fmla="val 16667"/>
            </a:avLst>
          </a:prstGeom>
          <a:solidFill>
            <a:srgbClr val="EED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등록</a:t>
            </a:r>
            <a:endParaRPr sz="16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12" name="Google Shape;812;p30"/>
          <p:cNvCxnSpPr>
            <a:stCxn id="811" idx="0"/>
            <a:endCxn id="752" idx="0"/>
          </p:cNvCxnSpPr>
          <p:nvPr/>
        </p:nvCxnSpPr>
        <p:spPr>
          <a:xfrm rot="5400000" flipH="1">
            <a:off x="2189168" y="180272"/>
            <a:ext cx="2095500" cy="3666900"/>
          </a:xfrm>
          <a:prstGeom prst="bentConnector3">
            <a:avLst>
              <a:gd name="adj1" fmla="val 11091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3" name="Google Shape;813;p30"/>
          <p:cNvCxnSpPr>
            <a:stCxn id="811" idx="0"/>
            <a:endCxn id="785" idx="0"/>
          </p:cNvCxnSpPr>
          <p:nvPr/>
        </p:nvCxnSpPr>
        <p:spPr>
          <a:xfrm rot="-5400000">
            <a:off x="4985618" y="1109522"/>
            <a:ext cx="2036700" cy="1867200"/>
          </a:xfrm>
          <a:prstGeom prst="bentConnector3">
            <a:avLst>
              <a:gd name="adj1" fmla="val 11402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4" name="Google Shape;814;p30"/>
          <p:cNvCxnSpPr>
            <a:stCxn id="811" idx="2"/>
            <a:endCxn id="796" idx="1"/>
          </p:cNvCxnSpPr>
          <p:nvPr/>
        </p:nvCxnSpPr>
        <p:spPr>
          <a:xfrm rot="-5400000" flipH="1">
            <a:off x="5437268" y="3414572"/>
            <a:ext cx="593400" cy="13272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15" name="Google Shape;8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8569" y="584665"/>
            <a:ext cx="144000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0"/>
          <p:cNvSpPr txBox="1"/>
          <p:nvPr/>
        </p:nvSpPr>
        <p:spPr>
          <a:xfrm>
            <a:off x="10801510" y="6397338"/>
            <a:ext cx="10541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[JSON 형식]</a:t>
            </a:r>
            <a:endParaRPr sz="1200" b="1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1"/>
          <p:cNvSpPr txBox="1"/>
          <p:nvPr/>
        </p:nvSpPr>
        <p:spPr>
          <a:xfrm>
            <a:off x="1159932" y="93133"/>
            <a:ext cx="617431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비즈니스 모델 설계</a:t>
            </a:r>
            <a:endParaRPr sz="3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2" name="Google Shape;8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035" y="3491407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31"/>
          <p:cNvSpPr txBox="1"/>
          <p:nvPr/>
        </p:nvSpPr>
        <p:spPr>
          <a:xfrm>
            <a:off x="1849035" y="4319709"/>
            <a:ext cx="90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사용자</a:t>
            </a:r>
            <a:endParaRPr/>
          </a:p>
        </p:txBody>
      </p:sp>
      <p:sp>
        <p:nvSpPr>
          <p:cNvPr id="824" name="Google Shape;824;p31"/>
          <p:cNvSpPr txBox="1"/>
          <p:nvPr/>
        </p:nvSpPr>
        <p:spPr>
          <a:xfrm>
            <a:off x="5343627" y="4319709"/>
            <a:ext cx="90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Client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5" name="Google Shape;825;p31" descr="스마트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3627" y="3491407"/>
            <a:ext cx="900000" cy="9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Google Shape;826;p31"/>
          <p:cNvCxnSpPr/>
          <p:nvPr/>
        </p:nvCxnSpPr>
        <p:spPr>
          <a:xfrm>
            <a:off x="2867547" y="4179384"/>
            <a:ext cx="247608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7" name="Google Shape;827;p31"/>
          <p:cNvCxnSpPr/>
          <p:nvPr/>
        </p:nvCxnSpPr>
        <p:spPr>
          <a:xfrm rot="10800000">
            <a:off x="2867547" y="3769413"/>
            <a:ext cx="240356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8" name="Google Shape;828;p31"/>
          <p:cNvSpPr txBox="1"/>
          <p:nvPr/>
        </p:nvSpPr>
        <p:spPr>
          <a:xfrm>
            <a:off x="3655587" y="4272725"/>
            <a:ext cx="900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앱 사용</a:t>
            </a:r>
            <a:endParaRPr/>
          </a:p>
        </p:txBody>
      </p:sp>
      <p:sp>
        <p:nvSpPr>
          <p:cNvPr id="829" name="Google Shape;829;p31"/>
          <p:cNvSpPr txBox="1"/>
          <p:nvPr/>
        </p:nvSpPr>
        <p:spPr>
          <a:xfrm>
            <a:off x="3445870" y="3430859"/>
            <a:ext cx="13194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앱 기능 제공</a:t>
            </a:r>
            <a:endParaRPr/>
          </a:p>
        </p:txBody>
      </p:sp>
      <p:pic>
        <p:nvPicPr>
          <p:cNvPr id="830" name="Google Shape;830;p31" descr="도구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38219" y="3491407"/>
            <a:ext cx="900000" cy="9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Google Shape;831;p31"/>
          <p:cNvCxnSpPr/>
          <p:nvPr/>
        </p:nvCxnSpPr>
        <p:spPr>
          <a:xfrm>
            <a:off x="6243627" y="4179384"/>
            <a:ext cx="247608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2" name="Google Shape;832;p31"/>
          <p:cNvCxnSpPr/>
          <p:nvPr/>
        </p:nvCxnSpPr>
        <p:spPr>
          <a:xfrm rot="10800000">
            <a:off x="6243627" y="3769413"/>
            <a:ext cx="240356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3" name="Google Shape;833;p31"/>
          <p:cNvSpPr txBox="1"/>
          <p:nvPr/>
        </p:nvSpPr>
        <p:spPr>
          <a:xfrm>
            <a:off x="6562416" y="3458940"/>
            <a:ext cx="17659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업데이트 및 관리</a:t>
            </a:r>
            <a:endParaRPr/>
          </a:p>
        </p:txBody>
      </p:sp>
      <p:sp>
        <p:nvSpPr>
          <p:cNvPr id="834" name="Google Shape;834;p31"/>
          <p:cNvSpPr txBox="1"/>
          <p:nvPr/>
        </p:nvSpPr>
        <p:spPr>
          <a:xfrm>
            <a:off x="6612916" y="4222721"/>
            <a:ext cx="173750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유료 서비스 수익</a:t>
            </a:r>
            <a:endParaRPr sz="1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35" name="Google Shape;835;p31" descr="인터넷 단색으로 채워진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34910" y="139774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31"/>
          <p:cNvSpPr txBox="1"/>
          <p:nvPr/>
        </p:nvSpPr>
        <p:spPr>
          <a:xfrm>
            <a:off x="2867700" y="2079750"/>
            <a:ext cx="1050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API </a:t>
            </a: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서버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37" name="Google Shape;837;p31"/>
          <p:cNvCxnSpPr/>
          <p:nvPr/>
        </p:nvCxnSpPr>
        <p:spPr>
          <a:xfrm rot="10800000">
            <a:off x="3564818" y="2516068"/>
            <a:ext cx="1585378" cy="94287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8" name="Google Shape;838;p31"/>
          <p:cNvCxnSpPr/>
          <p:nvPr/>
        </p:nvCxnSpPr>
        <p:spPr>
          <a:xfrm>
            <a:off x="3834910" y="2466639"/>
            <a:ext cx="1597310" cy="93507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9" name="Google Shape;839;p31"/>
          <p:cNvSpPr txBox="1"/>
          <p:nvPr/>
        </p:nvSpPr>
        <p:spPr>
          <a:xfrm>
            <a:off x="3376313" y="2862321"/>
            <a:ext cx="942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API 요청</a:t>
            </a:r>
            <a:endParaRPr/>
          </a:p>
        </p:txBody>
      </p:sp>
      <p:sp>
        <p:nvSpPr>
          <p:cNvPr id="840" name="Google Shape;840;p31"/>
          <p:cNvSpPr txBox="1"/>
          <p:nvPr/>
        </p:nvSpPr>
        <p:spPr>
          <a:xfrm>
            <a:off x="4395914" y="2561994"/>
            <a:ext cx="9427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API 제공</a:t>
            </a:r>
            <a:endParaRPr/>
          </a:p>
        </p:txBody>
      </p:sp>
      <p:sp>
        <p:nvSpPr>
          <p:cNvPr id="841" name="Google Shape;841;p31"/>
          <p:cNvSpPr txBox="1"/>
          <p:nvPr/>
        </p:nvSpPr>
        <p:spPr>
          <a:xfrm>
            <a:off x="8838219" y="4319709"/>
            <a:ext cx="90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관리자</a:t>
            </a:r>
            <a:endParaRPr/>
          </a:p>
        </p:txBody>
      </p:sp>
      <p:cxnSp>
        <p:nvCxnSpPr>
          <p:cNvPr id="842" name="Google Shape;842;p31"/>
          <p:cNvCxnSpPr>
            <a:stCxn id="823" idx="2"/>
            <a:endCxn id="841" idx="2"/>
          </p:cNvCxnSpPr>
          <p:nvPr/>
        </p:nvCxnSpPr>
        <p:spPr>
          <a:xfrm rot="-5400000" flipH="1">
            <a:off x="5793285" y="1194791"/>
            <a:ext cx="600" cy="6989100"/>
          </a:xfrm>
          <a:prstGeom prst="bentConnector3">
            <a:avLst>
              <a:gd name="adj1" fmla="val 37041667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4478052" y="4955695"/>
            <a:ext cx="263114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건의 사항 및 Feedback 요청</a:t>
            </a:r>
            <a:endParaRPr/>
          </a:p>
        </p:txBody>
      </p:sp>
      <p:pic>
        <p:nvPicPr>
          <p:cNvPr id="844" name="Google Shape;844;p31" descr="데이터베이스 단색으로 채워진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78403" y="139774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31"/>
          <p:cNvSpPr txBox="1"/>
          <p:nvPr/>
        </p:nvSpPr>
        <p:spPr>
          <a:xfrm>
            <a:off x="7625952" y="2189179"/>
            <a:ext cx="140490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데이터베이스</a:t>
            </a:r>
            <a:endParaRPr/>
          </a:p>
        </p:txBody>
      </p:sp>
      <p:cxnSp>
        <p:nvCxnSpPr>
          <p:cNvPr id="846" name="Google Shape;846;p31"/>
          <p:cNvCxnSpPr/>
          <p:nvPr/>
        </p:nvCxnSpPr>
        <p:spPr>
          <a:xfrm rot="10800000" flipH="1">
            <a:off x="6243627" y="2527733"/>
            <a:ext cx="1634776" cy="78501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7" name="Google Shape;847;p31"/>
          <p:cNvCxnSpPr/>
          <p:nvPr/>
        </p:nvCxnSpPr>
        <p:spPr>
          <a:xfrm flipH="1">
            <a:off x="6177524" y="2676019"/>
            <a:ext cx="1700879" cy="78292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48" name="Google Shape;848;p31"/>
          <p:cNvSpPr txBox="1"/>
          <p:nvPr/>
        </p:nvSpPr>
        <p:spPr>
          <a:xfrm>
            <a:off x="6084005" y="2561994"/>
            <a:ext cx="12741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데이터 요청</a:t>
            </a:r>
            <a:endParaRPr sz="1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9" name="Google Shape;849;p31"/>
          <p:cNvSpPr txBox="1"/>
          <p:nvPr/>
        </p:nvSpPr>
        <p:spPr>
          <a:xfrm>
            <a:off x="7109201" y="2985364"/>
            <a:ext cx="12741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데이터 제공</a:t>
            </a:r>
            <a:endParaRPr/>
          </a:p>
        </p:txBody>
      </p:sp>
      <p:cxnSp>
        <p:nvCxnSpPr>
          <p:cNvPr id="850" name="Google Shape;850;p31"/>
          <p:cNvCxnSpPr>
            <a:stCxn id="830" idx="0"/>
            <a:endCxn id="844" idx="3"/>
          </p:cNvCxnSpPr>
          <p:nvPr/>
        </p:nvCxnSpPr>
        <p:spPr>
          <a:xfrm rot="5400000" flipH="1">
            <a:off x="8211519" y="2414707"/>
            <a:ext cx="1643700" cy="5097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51" name="Google Shape;851;p31"/>
          <p:cNvSpPr txBox="1"/>
          <p:nvPr/>
        </p:nvSpPr>
        <p:spPr>
          <a:xfrm>
            <a:off x="9393000" y="2527733"/>
            <a:ext cx="12741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데이터 관리</a:t>
            </a:r>
            <a:endParaRPr/>
          </a:p>
        </p:txBody>
      </p:sp>
      <p:pic>
        <p:nvPicPr>
          <p:cNvPr id="852" name="Google Shape;852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86089" y="5428728"/>
            <a:ext cx="900001" cy="9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31"/>
          <p:cNvSpPr txBox="1"/>
          <p:nvPr/>
        </p:nvSpPr>
        <p:spPr>
          <a:xfrm>
            <a:off x="10386091" y="4231094"/>
            <a:ext cx="90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Client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54" name="Google Shape;854;p31" descr="스마트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6091" y="3402792"/>
            <a:ext cx="900000" cy="9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5" name="Google Shape;855;p31"/>
          <p:cNvCxnSpPr/>
          <p:nvPr/>
        </p:nvCxnSpPr>
        <p:spPr>
          <a:xfrm flipH="1">
            <a:off x="11004575" y="4600426"/>
            <a:ext cx="1" cy="82830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56" name="Google Shape;856;p31"/>
          <p:cNvSpPr txBox="1"/>
          <p:nvPr/>
        </p:nvSpPr>
        <p:spPr>
          <a:xfrm>
            <a:off x="10199015" y="6393908"/>
            <a:ext cx="12741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Google Ads</a:t>
            </a:r>
            <a:endParaRPr sz="1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57" name="Google Shape;857;p31"/>
          <p:cNvSpPr txBox="1"/>
          <p:nvPr/>
        </p:nvSpPr>
        <p:spPr>
          <a:xfrm>
            <a:off x="11041199" y="4845300"/>
            <a:ext cx="10714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Ads 요청</a:t>
            </a:r>
            <a:endParaRPr/>
          </a:p>
        </p:txBody>
      </p:sp>
      <p:cxnSp>
        <p:nvCxnSpPr>
          <p:cNvPr id="858" name="Google Shape;858;p31"/>
          <p:cNvCxnSpPr/>
          <p:nvPr/>
        </p:nvCxnSpPr>
        <p:spPr>
          <a:xfrm rot="10800000">
            <a:off x="10723063" y="4600426"/>
            <a:ext cx="0" cy="82830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59" name="Google Shape;859;p31"/>
          <p:cNvSpPr txBox="1"/>
          <p:nvPr/>
        </p:nvSpPr>
        <p:spPr>
          <a:xfrm>
            <a:off x="9663297" y="4840519"/>
            <a:ext cx="10714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Ads 제공</a:t>
            </a:r>
            <a:endParaRPr/>
          </a:p>
        </p:txBody>
      </p:sp>
      <p:cxnSp>
        <p:nvCxnSpPr>
          <p:cNvPr id="860" name="Google Shape;860;p31"/>
          <p:cNvCxnSpPr/>
          <p:nvPr/>
        </p:nvCxnSpPr>
        <p:spPr>
          <a:xfrm rot="10800000">
            <a:off x="9739999" y="3953137"/>
            <a:ext cx="67854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1" name="Google Shape;861;p31"/>
          <p:cNvSpPr txBox="1"/>
          <p:nvPr/>
        </p:nvSpPr>
        <p:spPr>
          <a:xfrm>
            <a:off x="9651627" y="3974076"/>
            <a:ext cx="10714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Ads 수익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2"/>
          <p:cNvSpPr txBox="1"/>
          <p:nvPr/>
        </p:nvSpPr>
        <p:spPr>
          <a:xfrm>
            <a:off x="1159932" y="93133"/>
            <a:ext cx="617431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자료 출처 및 참고 문헌</a:t>
            </a:r>
            <a:endParaRPr/>
          </a:p>
        </p:txBody>
      </p:sp>
      <p:sp>
        <p:nvSpPr>
          <p:cNvPr id="867" name="Google Shape;867;p32"/>
          <p:cNvSpPr txBox="1"/>
          <p:nvPr/>
        </p:nvSpPr>
        <p:spPr>
          <a:xfrm>
            <a:off x="1159931" y="1393371"/>
            <a:ext cx="617431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설계서 작성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SW 융합 캡스톤 디자인 설계서 강의 자료 및 샘플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가상 UI 제작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카카오  OVEN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3"/>
          <p:cNvSpPr txBox="1"/>
          <p:nvPr/>
        </p:nvSpPr>
        <p:spPr>
          <a:xfrm>
            <a:off x="1159932" y="93133"/>
            <a:ext cx="617431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Fin…</a:t>
            </a:r>
            <a:endParaRPr sz="3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73" name="Google Shape;873;p33"/>
          <p:cNvSpPr txBox="1"/>
          <p:nvPr/>
        </p:nvSpPr>
        <p:spPr>
          <a:xfrm>
            <a:off x="4463143" y="3013501"/>
            <a:ext cx="326571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/>
          <p:nvPr/>
        </p:nvSpPr>
        <p:spPr>
          <a:xfrm>
            <a:off x="1159933" y="93133"/>
            <a:ext cx="38184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맵 구성</a:t>
            </a:r>
            <a:endParaRPr/>
          </a:p>
        </p:txBody>
      </p:sp>
      <p:sp>
        <p:nvSpPr>
          <p:cNvPr id="278" name="Google Shape;278;p4"/>
          <p:cNvSpPr/>
          <p:nvPr/>
        </p:nvSpPr>
        <p:spPr>
          <a:xfrm>
            <a:off x="1260000" y="2999161"/>
            <a:ext cx="1440000" cy="1080000"/>
          </a:xfrm>
          <a:prstGeom prst="roundRect">
            <a:avLst>
              <a:gd name="adj" fmla="val 16667"/>
            </a:avLst>
          </a:prstGeom>
          <a:solidFill>
            <a:srgbClr val="DFB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타이틀 화면</a:t>
            </a:r>
            <a:br>
              <a:rPr lang="ko-KR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(로그인) </a:t>
            </a:r>
            <a:endParaRPr/>
          </a:p>
        </p:txBody>
      </p:sp>
      <p:sp>
        <p:nvSpPr>
          <p:cNvPr id="279" name="Google Shape;279;p4"/>
          <p:cNvSpPr/>
          <p:nvPr/>
        </p:nvSpPr>
        <p:spPr>
          <a:xfrm>
            <a:off x="3855497" y="1031024"/>
            <a:ext cx="1440000" cy="108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(메인)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던전 선택</a:t>
            </a:r>
            <a:endParaRPr/>
          </a:p>
        </p:txBody>
      </p:sp>
      <p:sp>
        <p:nvSpPr>
          <p:cNvPr id="280" name="Google Shape;280;p4"/>
          <p:cNvSpPr/>
          <p:nvPr/>
        </p:nvSpPr>
        <p:spPr>
          <a:xfrm>
            <a:off x="3855497" y="4967298"/>
            <a:ext cx="1440000" cy="108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상점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페이지</a:t>
            </a:r>
            <a:endParaRPr/>
          </a:p>
        </p:txBody>
      </p:sp>
      <p:sp>
        <p:nvSpPr>
          <p:cNvPr id="281" name="Google Shape;281;p4"/>
          <p:cNvSpPr/>
          <p:nvPr/>
        </p:nvSpPr>
        <p:spPr>
          <a:xfrm>
            <a:off x="3855497" y="2999161"/>
            <a:ext cx="1440000" cy="108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프로필</a:t>
            </a:r>
            <a:endParaRPr/>
          </a:p>
        </p:txBody>
      </p:sp>
      <p:cxnSp>
        <p:nvCxnSpPr>
          <p:cNvPr id="282" name="Google Shape;282;p4"/>
          <p:cNvCxnSpPr>
            <a:stCxn id="278" idx="3"/>
            <a:endCxn id="279" idx="1"/>
          </p:cNvCxnSpPr>
          <p:nvPr/>
        </p:nvCxnSpPr>
        <p:spPr>
          <a:xfrm rot="10800000" flipH="1">
            <a:off x="2700000" y="1571161"/>
            <a:ext cx="1155600" cy="1968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3" name="Google Shape;283;p4"/>
          <p:cNvCxnSpPr>
            <a:stCxn id="278" idx="3"/>
            <a:endCxn id="280" idx="1"/>
          </p:cNvCxnSpPr>
          <p:nvPr/>
        </p:nvCxnSpPr>
        <p:spPr>
          <a:xfrm>
            <a:off x="2700000" y="3539161"/>
            <a:ext cx="1155600" cy="1968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4" name="Google Shape;284;p4"/>
          <p:cNvCxnSpPr>
            <a:stCxn id="278" idx="3"/>
            <a:endCxn id="281" idx="1"/>
          </p:cNvCxnSpPr>
          <p:nvPr/>
        </p:nvCxnSpPr>
        <p:spPr>
          <a:xfrm>
            <a:off x="2700000" y="3539161"/>
            <a:ext cx="11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5" name="Google Shape;285;p4"/>
          <p:cNvSpPr/>
          <p:nvPr/>
        </p:nvSpPr>
        <p:spPr>
          <a:xfrm>
            <a:off x="5773897" y="806024"/>
            <a:ext cx="720000" cy="45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위젯</a:t>
            </a:r>
            <a:endParaRPr/>
          </a:p>
        </p:txBody>
      </p:sp>
      <p:sp>
        <p:nvSpPr>
          <p:cNvPr id="286" name="Google Shape;286;p4"/>
          <p:cNvSpPr/>
          <p:nvPr/>
        </p:nvSpPr>
        <p:spPr>
          <a:xfrm>
            <a:off x="5773897" y="1346024"/>
            <a:ext cx="720000" cy="45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던전</a:t>
            </a:r>
            <a:endParaRPr/>
          </a:p>
        </p:txBody>
      </p:sp>
      <p:sp>
        <p:nvSpPr>
          <p:cNvPr id="287" name="Google Shape;287;p4"/>
          <p:cNvSpPr/>
          <p:nvPr/>
        </p:nvSpPr>
        <p:spPr>
          <a:xfrm>
            <a:off x="5773897" y="1886024"/>
            <a:ext cx="720000" cy="45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Leaderboard</a:t>
            </a:r>
            <a:endParaRPr sz="1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88" name="Google Shape;288;p4"/>
          <p:cNvCxnSpPr>
            <a:stCxn id="279" idx="3"/>
            <a:endCxn id="285" idx="1"/>
          </p:cNvCxnSpPr>
          <p:nvPr/>
        </p:nvCxnSpPr>
        <p:spPr>
          <a:xfrm rot="10800000" flipH="1">
            <a:off x="5295497" y="1031024"/>
            <a:ext cx="478500" cy="540000"/>
          </a:xfrm>
          <a:prstGeom prst="bentConnector3">
            <a:avLst>
              <a:gd name="adj1" fmla="val 4999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9" name="Google Shape;289;p4"/>
          <p:cNvCxnSpPr>
            <a:stCxn id="279" idx="3"/>
            <a:endCxn id="286" idx="1"/>
          </p:cNvCxnSpPr>
          <p:nvPr/>
        </p:nvCxnSpPr>
        <p:spPr>
          <a:xfrm>
            <a:off x="5295497" y="1571024"/>
            <a:ext cx="478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0" name="Google Shape;290;p4"/>
          <p:cNvCxnSpPr>
            <a:stCxn id="279" idx="3"/>
            <a:endCxn id="287" idx="1"/>
          </p:cNvCxnSpPr>
          <p:nvPr/>
        </p:nvCxnSpPr>
        <p:spPr>
          <a:xfrm>
            <a:off x="5295497" y="1571024"/>
            <a:ext cx="478500" cy="540000"/>
          </a:xfrm>
          <a:prstGeom prst="bentConnector3">
            <a:avLst>
              <a:gd name="adj1" fmla="val 4999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1" name="Google Shape;291;p4"/>
          <p:cNvSpPr/>
          <p:nvPr/>
        </p:nvSpPr>
        <p:spPr>
          <a:xfrm>
            <a:off x="6480000" y="2520000"/>
            <a:ext cx="720000" cy="45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Item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2" name="Google Shape;292;p4"/>
          <p:cNvSpPr/>
          <p:nvPr/>
        </p:nvSpPr>
        <p:spPr>
          <a:xfrm>
            <a:off x="6480000" y="4032000"/>
            <a:ext cx="720000" cy="45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Achieve</a:t>
            </a:r>
            <a:endParaRPr sz="1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3" name="Google Shape;293;p4"/>
          <p:cNvSpPr/>
          <p:nvPr/>
        </p:nvSpPr>
        <p:spPr>
          <a:xfrm>
            <a:off x="6480000" y="3024000"/>
            <a:ext cx="720000" cy="45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Voca List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6480000" y="3528000"/>
            <a:ext cx="720000" cy="450000"/>
          </a:xfrm>
          <a:prstGeom prst="roundRect">
            <a:avLst>
              <a:gd name="adj" fmla="val 16667"/>
            </a:avLst>
          </a:prstGeom>
          <a:solidFill>
            <a:srgbClr val="A740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Check List</a:t>
            </a:r>
            <a:endParaRPr sz="1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95" name="Google Shape;295;p4"/>
          <p:cNvCxnSpPr>
            <a:stCxn id="281" idx="3"/>
            <a:endCxn id="291" idx="1"/>
          </p:cNvCxnSpPr>
          <p:nvPr/>
        </p:nvCxnSpPr>
        <p:spPr>
          <a:xfrm rot="10800000" flipH="1">
            <a:off x="5295497" y="2745061"/>
            <a:ext cx="1184400" cy="794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p4"/>
          <p:cNvCxnSpPr>
            <a:stCxn id="281" idx="3"/>
            <a:endCxn id="293" idx="1"/>
          </p:cNvCxnSpPr>
          <p:nvPr/>
        </p:nvCxnSpPr>
        <p:spPr>
          <a:xfrm rot="10800000" flipH="1">
            <a:off x="5295497" y="3249061"/>
            <a:ext cx="1184400" cy="290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7" name="Google Shape;297;p4"/>
          <p:cNvCxnSpPr>
            <a:stCxn id="281" idx="3"/>
            <a:endCxn id="294" idx="1"/>
          </p:cNvCxnSpPr>
          <p:nvPr/>
        </p:nvCxnSpPr>
        <p:spPr>
          <a:xfrm>
            <a:off x="5295497" y="3539161"/>
            <a:ext cx="1184400" cy="2139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8" name="Google Shape;298;p4"/>
          <p:cNvCxnSpPr>
            <a:stCxn id="281" idx="3"/>
            <a:endCxn id="292" idx="1"/>
          </p:cNvCxnSpPr>
          <p:nvPr/>
        </p:nvCxnSpPr>
        <p:spPr>
          <a:xfrm>
            <a:off x="5295497" y="3539161"/>
            <a:ext cx="1184400" cy="7179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9" name="Google Shape;299;p4"/>
          <p:cNvSpPr txBox="1"/>
          <p:nvPr/>
        </p:nvSpPr>
        <p:spPr>
          <a:xfrm>
            <a:off x="6876000" y="808484"/>
            <a:ext cx="648000" cy="450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이벤트</a:t>
            </a:r>
            <a:endParaRPr sz="1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우편함</a:t>
            </a:r>
            <a:endParaRPr sz="1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00" name="Google Shape;300;p4"/>
          <p:cNvCxnSpPr>
            <a:stCxn id="285" idx="3"/>
            <a:endCxn id="299" idx="1"/>
          </p:cNvCxnSpPr>
          <p:nvPr/>
        </p:nvCxnSpPr>
        <p:spPr>
          <a:xfrm>
            <a:off x="6493897" y="1031024"/>
            <a:ext cx="3822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1" name="Google Shape;301;p4"/>
          <p:cNvSpPr txBox="1"/>
          <p:nvPr/>
        </p:nvSpPr>
        <p:spPr>
          <a:xfrm>
            <a:off x="7598479" y="1346024"/>
            <a:ext cx="2160000" cy="450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난이도 선택</a:t>
            </a:r>
            <a:b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쉬움 / 보통 / 어려움 / 도전</a:t>
            </a:r>
            <a:endParaRPr sz="1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02" name="Google Shape;302;p4"/>
          <p:cNvCxnSpPr>
            <a:stCxn id="286" idx="3"/>
            <a:endCxn id="301" idx="1"/>
          </p:cNvCxnSpPr>
          <p:nvPr/>
        </p:nvCxnSpPr>
        <p:spPr>
          <a:xfrm>
            <a:off x="6493897" y="1571024"/>
            <a:ext cx="110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3" name="Google Shape;303;p4"/>
          <p:cNvSpPr txBox="1"/>
          <p:nvPr/>
        </p:nvSpPr>
        <p:spPr>
          <a:xfrm>
            <a:off x="7598479" y="1886024"/>
            <a:ext cx="2160000" cy="450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돌파 가이드 (게시판)</a:t>
            </a:r>
            <a:b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돌파 순위 (Ranking)</a:t>
            </a:r>
            <a:endParaRPr/>
          </a:p>
        </p:txBody>
      </p:sp>
      <p:cxnSp>
        <p:nvCxnSpPr>
          <p:cNvPr id="304" name="Google Shape;304;p4"/>
          <p:cNvCxnSpPr>
            <a:stCxn id="287" idx="3"/>
            <a:endCxn id="303" idx="1"/>
          </p:cNvCxnSpPr>
          <p:nvPr/>
        </p:nvCxnSpPr>
        <p:spPr>
          <a:xfrm>
            <a:off x="6493897" y="2111024"/>
            <a:ext cx="110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5" name="Google Shape;305;p4"/>
          <p:cNvSpPr/>
          <p:nvPr/>
        </p:nvSpPr>
        <p:spPr>
          <a:xfrm>
            <a:off x="4305497" y="6224127"/>
            <a:ext cx="540000" cy="540000"/>
          </a:xfrm>
          <a:prstGeom prst="roundRect">
            <a:avLst>
              <a:gd name="adj" fmla="val 16667"/>
            </a:avLst>
          </a:prstGeom>
          <a:solidFill>
            <a:srgbClr val="8E2E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설정</a:t>
            </a:r>
            <a:endParaRPr sz="11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06" name="Google Shape;306;p4"/>
          <p:cNvCxnSpPr>
            <a:stCxn id="279" idx="2"/>
            <a:endCxn id="281" idx="0"/>
          </p:cNvCxnSpPr>
          <p:nvPr/>
        </p:nvCxnSpPr>
        <p:spPr>
          <a:xfrm>
            <a:off x="4575497" y="2111024"/>
            <a:ext cx="0" cy="888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07" name="Google Shape;307;p4"/>
          <p:cNvCxnSpPr>
            <a:stCxn id="281" idx="2"/>
            <a:endCxn id="280" idx="0"/>
          </p:cNvCxnSpPr>
          <p:nvPr/>
        </p:nvCxnSpPr>
        <p:spPr>
          <a:xfrm>
            <a:off x="4575497" y="4079161"/>
            <a:ext cx="0" cy="888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08" name="Google Shape;308;p4"/>
          <p:cNvCxnSpPr>
            <a:stCxn id="280" idx="2"/>
            <a:endCxn id="305" idx="0"/>
          </p:cNvCxnSpPr>
          <p:nvPr/>
        </p:nvCxnSpPr>
        <p:spPr>
          <a:xfrm>
            <a:off x="4575497" y="6047298"/>
            <a:ext cx="0" cy="176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309" name="Google Shape;309;p4"/>
          <p:cNvSpPr txBox="1"/>
          <p:nvPr/>
        </p:nvSpPr>
        <p:spPr>
          <a:xfrm>
            <a:off x="7598479" y="3529664"/>
            <a:ext cx="900000" cy="450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Favorite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Retry</a:t>
            </a:r>
            <a:endParaRPr/>
          </a:p>
        </p:txBody>
      </p:sp>
      <p:cxnSp>
        <p:nvCxnSpPr>
          <p:cNvPr id="310" name="Google Shape;310;p4"/>
          <p:cNvCxnSpPr>
            <a:stCxn id="294" idx="3"/>
            <a:endCxn id="309" idx="1"/>
          </p:cNvCxnSpPr>
          <p:nvPr/>
        </p:nvCxnSpPr>
        <p:spPr>
          <a:xfrm>
            <a:off x="7200000" y="3753000"/>
            <a:ext cx="398400" cy="1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1" name="Google Shape;311;p4"/>
          <p:cNvSpPr/>
          <p:nvPr/>
        </p:nvSpPr>
        <p:spPr>
          <a:xfrm>
            <a:off x="7399239" y="4206976"/>
            <a:ext cx="1440000" cy="1080000"/>
          </a:xfrm>
          <a:prstGeom prst="roundRect">
            <a:avLst>
              <a:gd name="adj" fmla="val 16667"/>
            </a:avLst>
          </a:prstGeom>
          <a:solidFill>
            <a:srgbClr val="D099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앱 종료</a:t>
            </a:r>
            <a:b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(로그아웃)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12" name="Google Shape;312;p4"/>
          <p:cNvCxnSpPr>
            <a:stCxn id="278" idx="3"/>
            <a:endCxn id="311" idx="1"/>
          </p:cNvCxnSpPr>
          <p:nvPr/>
        </p:nvCxnSpPr>
        <p:spPr>
          <a:xfrm>
            <a:off x="2700000" y="3539161"/>
            <a:ext cx="4699200" cy="1207800"/>
          </a:xfrm>
          <a:prstGeom prst="bentConnector3">
            <a:avLst>
              <a:gd name="adj1" fmla="val 1221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3" name="Google Shape;313;p4"/>
          <p:cNvCxnSpPr>
            <a:stCxn id="311" idx="2"/>
            <a:endCxn id="278" idx="2"/>
          </p:cNvCxnSpPr>
          <p:nvPr/>
        </p:nvCxnSpPr>
        <p:spPr>
          <a:xfrm rot="5400000" flipH="1">
            <a:off x="4445739" y="1613476"/>
            <a:ext cx="1207800" cy="6139200"/>
          </a:xfrm>
          <a:prstGeom prst="bentConnector3">
            <a:avLst>
              <a:gd name="adj1" fmla="val -12624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화면 설계</a:t>
            </a:r>
            <a:endParaRPr/>
          </a:p>
        </p:txBody>
      </p:sp>
      <p:pic>
        <p:nvPicPr>
          <p:cNvPr id="319" name="Google Shape;31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9000"/>
            <a:ext cx="216000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3591" y="1719000"/>
            <a:ext cx="216000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6000" y="1719000"/>
            <a:ext cx="2160000" cy="3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"/>
          <p:cNvSpPr txBox="1"/>
          <p:nvPr/>
        </p:nvSpPr>
        <p:spPr>
          <a:xfrm>
            <a:off x="1618409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타이틀 화면</a:t>
            </a:r>
            <a:endParaRPr/>
          </a:p>
        </p:txBody>
      </p:sp>
      <p:sp>
        <p:nvSpPr>
          <p:cNvPr id="323" name="Google Shape;323;p5"/>
          <p:cNvSpPr txBox="1"/>
          <p:nvPr/>
        </p:nvSpPr>
        <p:spPr>
          <a:xfrm>
            <a:off x="5016000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로그인 선택 화면</a:t>
            </a:r>
            <a:endParaRPr/>
          </a:p>
        </p:txBody>
      </p:sp>
      <p:sp>
        <p:nvSpPr>
          <p:cNvPr id="324" name="Google Shape;324;p5"/>
          <p:cNvSpPr txBox="1"/>
          <p:nvPr/>
        </p:nvSpPr>
        <p:spPr>
          <a:xfrm>
            <a:off x="8413591" y="5305306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게스트 안내 화면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화면 설계</a:t>
            </a:r>
            <a:endParaRPr/>
          </a:p>
        </p:txBody>
      </p:sp>
      <p:pic>
        <p:nvPicPr>
          <p:cNvPr id="330" name="Google Shape;33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0000"/>
            <a:ext cx="216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6000" y="1710000"/>
            <a:ext cx="216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3591" y="1710000"/>
            <a:ext cx="2160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"/>
          <p:cNvSpPr txBox="1"/>
          <p:nvPr/>
        </p:nvSpPr>
        <p:spPr>
          <a:xfrm>
            <a:off x="1618409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메인 화면</a:t>
            </a:r>
            <a:endParaRPr/>
          </a:p>
        </p:txBody>
      </p:sp>
      <p:sp>
        <p:nvSpPr>
          <p:cNvPr id="334" name="Google Shape;334;p6"/>
          <p:cNvSpPr txBox="1"/>
          <p:nvPr/>
        </p:nvSpPr>
        <p:spPr>
          <a:xfrm>
            <a:off x="5016000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Leaderboard 화면</a:t>
            </a:r>
            <a:endParaRPr/>
          </a:p>
        </p:txBody>
      </p:sp>
      <p:sp>
        <p:nvSpPr>
          <p:cNvPr id="335" name="Google Shape;335;p6"/>
          <p:cNvSpPr txBox="1"/>
          <p:nvPr/>
        </p:nvSpPr>
        <p:spPr>
          <a:xfrm>
            <a:off x="8413591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GPT화면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화면 설계</a:t>
            </a:r>
            <a:endParaRPr/>
          </a:p>
        </p:txBody>
      </p:sp>
      <p:pic>
        <p:nvPicPr>
          <p:cNvPr id="341" name="Google Shape;3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9000"/>
            <a:ext cx="216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6000" y="1719000"/>
            <a:ext cx="216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3591" y="1719001"/>
            <a:ext cx="2160000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"/>
          <p:cNvSpPr txBox="1"/>
          <p:nvPr/>
        </p:nvSpPr>
        <p:spPr>
          <a:xfrm>
            <a:off x="1618409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쓰기 화면</a:t>
            </a:r>
            <a:endParaRPr/>
          </a:p>
        </p:txBody>
      </p:sp>
      <p:sp>
        <p:nvSpPr>
          <p:cNvPr id="345" name="Google Shape;345;p7"/>
          <p:cNvSpPr txBox="1"/>
          <p:nvPr/>
        </p:nvSpPr>
        <p:spPr>
          <a:xfrm>
            <a:off x="5016000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게시글 저장 화면</a:t>
            </a:r>
            <a:endParaRPr/>
          </a:p>
        </p:txBody>
      </p:sp>
      <p:sp>
        <p:nvSpPr>
          <p:cNvPr id="346" name="Google Shape;346;p7"/>
          <p:cNvSpPr txBox="1"/>
          <p:nvPr/>
        </p:nvSpPr>
        <p:spPr>
          <a:xfrm>
            <a:off x="8413591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Ranking 화면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화면 설계</a:t>
            </a:r>
            <a:endParaRPr/>
          </a:p>
        </p:txBody>
      </p:sp>
      <p:pic>
        <p:nvPicPr>
          <p:cNvPr id="352" name="Google Shape;3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9001"/>
            <a:ext cx="2160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6000" y="1714500"/>
            <a:ext cx="216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3591" y="1724025"/>
            <a:ext cx="2160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"/>
          <p:cNvSpPr txBox="1"/>
          <p:nvPr/>
        </p:nvSpPr>
        <p:spPr>
          <a:xfrm>
            <a:off x="1618409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던전 선택 화면</a:t>
            </a:r>
            <a:endParaRPr/>
          </a:p>
        </p:txBody>
      </p:sp>
      <p:sp>
        <p:nvSpPr>
          <p:cNvPr id="356" name="Google Shape;356;p8"/>
          <p:cNvSpPr txBox="1"/>
          <p:nvPr/>
        </p:nvSpPr>
        <p:spPr>
          <a:xfrm>
            <a:off x="5016000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 풀이 화면</a:t>
            </a:r>
            <a:endParaRPr/>
          </a:p>
        </p:txBody>
      </p:sp>
      <p:sp>
        <p:nvSpPr>
          <p:cNvPr id="357" name="Google Shape;357;p8"/>
          <p:cNvSpPr txBox="1"/>
          <p:nvPr/>
        </p:nvSpPr>
        <p:spPr>
          <a:xfrm>
            <a:off x="8413591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던전 종료 화면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"/>
          <p:cNvSpPr txBox="1"/>
          <p:nvPr/>
        </p:nvSpPr>
        <p:spPr>
          <a:xfrm>
            <a:off x="1159933" y="93133"/>
            <a:ext cx="41317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프로젝트 UI 화면 설계</a:t>
            </a:r>
            <a:endParaRPr/>
          </a:p>
        </p:txBody>
      </p:sp>
      <p:pic>
        <p:nvPicPr>
          <p:cNvPr id="363" name="Google Shape;3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409" y="1719001"/>
            <a:ext cx="2160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6000" y="1719001"/>
            <a:ext cx="216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3591" y="1719001"/>
            <a:ext cx="2160000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9"/>
          <p:cNvSpPr txBox="1"/>
          <p:nvPr/>
        </p:nvSpPr>
        <p:spPr>
          <a:xfrm>
            <a:off x="1618409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프로필 화면</a:t>
            </a:r>
            <a:endParaRPr/>
          </a:p>
        </p:txBody>
      </p:sp>
      <p:sp>
        <p:nvSpPr>
          <p:cNvPr id="367" name="Google Shape;367;p9"/>
          <p:cNvSpPr txBox="1"/>
          <p:nvPr/>
        </p:nvSpPr>
        <p:spPr>
          <a:xfrm>
            <a:off x="5016000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프로필 아이템 화면</a:t>
            </a:r>
            <a:endParaRPr/>
          </a:p>
        </p:txBody>
      </p:sp>
      <p:sp>
        <p:nvSpPr>
          <p:cNvPr id="368" name="Google Shape;368;p9"/>
          <p:cNvSpPr txBox="1"/>
          <p:nvPr/>
        </p:nvSpPr>
        <p:spPr>
          <a:xfrm>
            <a:off x="8413591" y="5303520"/>
            <a:ext cx="2160000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단어장 화면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회로">
  <a:themeElements>
    <a:clrScheme name="회로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1965</Words>
  <Application>Microsoft Office PowerPoint</Application>
  <PresentationFormat>와이드스크린</PresentationFormat>
  <Paragraphs>437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Twentieth Century</vt:lpstr>
      <vt:lpstr>Arial</vt:lpstr>
      <vt:lpstr>회로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인철</dc:creator>
  <cp:lastModifiedBy>한 인철</cp:lastModifiedBy>
  <cp:revision>1</cp:revision>
  <dcterms:created xsi:type="dcterms:W3CDTF">2023-04-09T06:57:25Z</dcterms:created>
  <dcterms:modified xsi:type="dcterms:W3CDTF">2023-05-15T00:56:59Z</dcterms:modified>
</cp:coreProperties>
</file>